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Стиль из темы 2 - акцент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Стиль из темы 2 - акцент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Стиль из темы 2 - акцент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EEA22A-9461-45B6-AE2E-E7AE9B4F05D2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CC637-23EA-46A0-BD91-4D645FB2DD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1993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DCC637-23EA-46A0-BD91-4D645FB2DDDE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309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1F8BECD-9D2D-4001-B80B-4CDA4D067D04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FCED0094-F56A-4481-82BA-E85FDE9CF1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178374"/>
      </p:ext>
    </p:extLst>
  </p:cSld>
  <p:clrMapOvr>
    <a:masterClrMapping/>
  </p:clrMapOvr>
  <p:transition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8BECD-9D2D-4001-B80B-4CDA4D067D04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D0094-F56A-4481-82BA-E85FDE9CF1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2349925"/>
      </p:ext>
    </p:extLst>
  </p:cSld>
  <p:clrMapOvr>
    <a:masterClrMapping/>
  </p:clrMapOvr>
  <p:transition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8BECD-9D2D-4001-B80B-4CDA4D067D04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D0094-F56A-4481-82BA-E85FDE9CF1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895643"/>
      </p:ext>
    </p:extLst>
  </p:cSld>
  <p:clrMapOvr>
    <a:masterClrMapping/>
  </p:clrMapOvr>
  <p:transition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8BECD-9D2D-4001-B80B-4CDA4D067D04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D0094-F56A-4481-82BA-E85FDE9CF186}" type="slidenum">
              <a:rPr lang="ru-RU" smtClean="0"/>
              <a:t>‹#›</a:t>
            </a:fld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90155276"/>
      </p:ext>
    </p:extLst>
  </p:cSld>
  <p:clrMapOvr>
    <a:masterClrMapping/>
  </p:clrMapOvr>
  <p:transition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8BECD-9D2D-4001-B80B-4CDA4D067D04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D0094-F56A-4481-82BA-E85FDE9CF1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684681"/>
      </p:ext>
    </p:extLst>
  </p:cSld>
  <p:clrMapOvr>
    <a:masterClrMapping/>
  </p:clrMapOvr>
  <p:transition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8BECD-9D2D-4001-B80B-4CDA4D067D04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D0094-F56A-4481-82BA-E85FDE9CF1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197646"/>
      </p:ext>
    </p:extLst>
  </p:cSld>
  <p:clrMapOvr>
    <a:masterClrMapping/>
  </p:clrMapOvr>
  <p:transition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8BECD-9D2D-4001-B80B-4CDA4D067D04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D0094-F56A-4481-82BA-E85FDE9CF1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7302688"/>
      </p:ext>
    </p:extLst>
  </p:cSld>
  <p:clrMapOvr>
    <a:masterClrMapping/>
  </p:clrMapOvr>
  <p:transition>
    <p:cover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8BECD-9D2D-4001-B80B-4CDA4D067D04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D0094-F56A-4481-82BA-E85FDE9CF1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5666950"/>
      </p:ext>
    </p:extLst>
  </p:cSld>
  <p:clrMapOvr>
    <a:masterClrMapping/>
  </p:clrMapOvr>
  <p:transition>
    <p:cover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8BECD-9D2D-4001-B80B-4CDA4D067D04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D0094-F56A-4481-82BA-E85FDE9CF1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0482560"/>
      </p:ext>
    </p:extLst>
  </p:cSld>
  <p:clrMapOvr>
    <a:masterClrMapping/>
  </p:clrMapOvr>
  <p:transition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8BECD-9D2D-4001-B80B-4CDA4D067D04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D0094-F56A-4481-82BA-E85FDE9CF1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9632154"/>
      </p:ext>
    </p:extLst>
  </p:cSld>
  <p:clrMapOvr>
    <a:masterClrMapping/>
  </p:clrMapOvr>
  <p:transition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8BECD-9D2D-4001-B80B-4CDA4D067D04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D0094-F56A-4481-82BA-E85FDE9CF1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0777156"/>
      </p:ext>
    </p:extLst>
  </p:cSld>
  <p:clrMapOvr>
    <a:masterClrMapping/>
  </p:clrMapOvr>
  <p:transition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8BECD-9D2D-4001-B80B-4CDA4D067D04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D0094-F56A-4481-82BA-E85FDE9CF1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8249659"/>
      </p:ext>
    </p:extLst>
  </p:cSld>
  <p:clrMapOvr>
    <a:masterClrMapping/>
  </p:clrMapOvr>
  <p:transition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8BECD-9D2D-4001-B80B-4CDA4D067D04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D0094-F56A-4481-82BA-E85FDE9CF1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2252606"/>
      </p:ext>
    </p:extLst>
  </p:cSld>
  <p:clrMapOvr>
    <a:masterClrMapping/>
  </p:clrMapOvr>
  <p:transition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8BECD-9D2D-4001-B80B-4CDA4D067D04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D0094-F56A-4481-82BA-E85FDE9CF1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9257976"/>
      </p:ext>
    </p:extLst>
  </p:cSld>
  <p:clrMapOvr>
    <a:masterClrMapping/>
  </p:clrMapOvr>
  <p:transition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8BECD-9D2D-4001-B80B-4CDA4D067D04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D0094-F56A-4481-82BA-E85FDE9CF1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5963861"/>
      </p:ext>
    </p:extLst>
  </p:cSld>
  <p:clrMapOvr>
    <a:masterClrMapping/>
  </p:clrMapOvr>
  <p:transition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8BECD-9D2D-4001-B80B-4CDA4D067D04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D0094-F56A-4481-82BA-E85FDE9CF1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9754020"/>
      </p:ext>
    </p:extLst>
  </p:cSld>
  <p:clrMapOvr>
    <a:masterClrMapping/>
  </p:clrMapOvr>
  <p:transition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8BECD-9D2D-4001-B80B-4CDA4D067D04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D0094-F56A-4481-82BA-E85FDE9CF1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6846081"/>
      </p:ext>
    </p:extLst>
  </p:cSld>
  <p:clrMapOvr>
    <a:masterClrMapping/>
  </p:clrMapOvr>
  <p:transition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8BECD-9D2D-4001-B80B-4CDA4D067D04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D0094-F56A-4481-82BA-E85FDE9CF18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45678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ransition>
    <p:cover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0236C8-21A8-67BF-7F2B-2EBAE46D0C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800" spc="-10" dirty="0"/>
              <a:t>ИИ</a:t>
            </a:r>
            <a:r>
              <a:rPr lang="ru-RU" sz="4800" spc="-10" dirty="0">
                <a:latin typeface="Arial MT"/>
                <a:cs typeface="Arial MT"/>
              </a:rPr>
              <a:t>-</a:t>
            </a:r>
            <a:r>
              <a:rPr lang="ru-RU" sz="4800" spc="-10" dirty="0"/>
              <a:t>АССИСТЕНТ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C68D665-8108-2834-73E5-813AD7D303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3170605"/>
      </p:ext>
    </p:extLst>
  </p:cSld>
  <p:clrMapOvr>
    <a:masterClrMapping/>
  </p:clrMapOvr>
  <p:transition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57CABC-91D8-51C0-D2BF-752D1FDED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AFD8CD-5CC6-BD37-B4CF-D4A61F787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5CF162-A2F9-F5EA-2BD8-E66FC5E3B0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0" t="-80" r="43283" b="-2696"/>
          <a:stretch/>
        </p:blipFill>
        <p:spPr bwMode="auto">
          <a:xfrm>
            <a:off x="1944255" y="67557"/>
            <a:ext cx="8242212" cy="36391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D897AB-5681-846A-6D94-878333C863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46" t="14474"/>
          <a:stretch/>
        </p:blipFill>
        <p:spPr bwMode="auto">
          <a:xfrm>
            <a:off x="1944255" y="3706684"/>
            <a:ext cx="8303490" cy="28968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65851369"/>
      </p:ext>
    </p:extLst>
  </p:cSld>
  <p:clrMapOvr>
    <a:masterClrMapping/>
  </p:clrMapOvr>
  <p:transition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1CC5D0-36AD-585C-4C0E-7AFF6C8EC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Разработка </a:t>
            </a:r>
            <a:r>
              <a:rPr lang="en-US" dirty="0"/>
              <a:t>frontend</a:t>
            </a:r>
            <a:br>
              <a:rPr lang="ru-RU" dirty="0"/>
            </a:br>
            <a:r>
              <a:rPr lang="ru-RU" dirty="0"/>
              <a:t>Создание </a:t>
            </a:r>
            <a:r>
              <a:rPr lang="en-US" dirty="0"/>
              <a:t>HTML “</a:t>
            </a:r>
            <a:r>
              <a:rPr lang="ru-RU" dirty="0"/>
              <a:t>скелета”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610367-F77E-8DF3-1C5A-839951AFAE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9615" b="19373"/>
          <a:stretch/>
        </p:blipFill>
        <p:spPr bwMode="auto">
          <a:xfrm>
            <a:off x="1225027" y="2097088"/>
            <a:ext cx="7873024" cy="32574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object 6">
            <a:extLst>
              <a:ext uri="{FF2B5EF4-FFF2-40B4-BE49-F238E27FC236}">
                <a16:creationId xmlns:a16="http://schemas.microsoft.com/office/drawing/2014/main" id="{1F050916-D948-CF9F-BBB8-2854D05C561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01086" y="2097088"/>
            <a:ext cx="338543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33049"/>
      </p:ext>
    </p:extLst>
  </p:cSld>
  <p:clrMapOvr>
    <a:masterClrMapping/>
  </p:clrMapOvr>
  <p:transition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DEE3C1-A260-9596-714E-588F6DBE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стили (</a:t>
            </a:r>
            <a:r>
              <a:rPr lang="en-US" dirty="0"/>
              <a:t>CSS) </a:t>
            </a:r>
            <a:r>
              <a:rPr lang="ru-RU" dirty="0"/>
              <a:t>для страницы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F52C39-B401-95DE-56DA-C05BCC220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371F59-3C44-65FB-E6E9-6C25512526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261"/>
          <a:stretch/>
        </p:blipFill>
        <p:spPr bwMode="auto">
          <a:xfrm>
            <a:off x="872402" y="2097088"/>
            <a:ext cx="7024690" cy="36249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object 4">
            <a:extLst>
              <a:ext uri="{FF2B5EF4-FFF2-40B4-BE49-F238E27FC236}">
                <a16:creationId xmlns:a16="http://schemas.microsoft.com/office/drawing/2014/main" id="{9EE383FA-7D70-04BE-0BB1-A1C7D3966CE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53282" y="2180360"/>
            <a:ext cx="2763139" cy="354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35928"/>
      </p:ext>
    </p:extLst>
  </p:cSld>
  <p:clrMapOvr>
    <a:masterClrMapping/>
  </p:clrMapOvr>
  <p:transition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7907F5-42D6-DF1A-344A-4CA22E39E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7CCA58-AFF9-900C-8117-686584F35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66" y="1581468"/>
            <a:ext cx="7827097" cy="4402585"/>
          </a:xfrm>
          <a:prstGeom prst="rect">
            <a:avLst/>
          </a:prstGeom>
        </p:spPr>
      </p:pic>
      <p:sp>
        <p:nvSpPr>
          <p:cNvPr id="9" name="object 5">
            <a:extLst>
              <a:ext uri="{FF2B5EF4-FFF2-40B4-BE49-F238E27FC236}">
                <a16:creationId xmlns:a16="http://schemas.microsoft.com/office/drawing/2014/main" id="{4DDA2147-0735-1091-5D8D-A451BA1BD2E7}"/>
              </a:ext>
            </a:extLst>
          </p:cNvPr>
          <p:cNvSpPr/>
          <p:nvPr/>
        </p:nvSpPr>
        <p:spPr>
          <a:xfrm>
            <a:off x="9854183" y="3027299"/>
            <a:ext cx="949960" cy="2059939"/>
          </a:xfrm>
          <a:custGeom>
            <a:avLst/>
            <a:gdLst/>
            <a:ahLst/>
            <a:cxnLst/>
            <a:rect l="l" t="t" r="r" b="b"/>
            <a:pathLst>
              <a:path w="949959" h="2059939">
                <a:moveTo>
                  <a:pt x="949909" y="0"/>
                </a:moveTo>
                <a:lnTo>
                  <a:pt x="0" y="0"/>
                </a:lnTo>
                <a:lnTo>
                  <a:pt x="0" y="2059558"/>
                </a:lnTo>
                <a:lnTo>
                  <a:pt x="949909" y="2059558"/>
                </a:lnTo>
                <a:lnTo>
                  <a:pt x="9499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9">
            <a:extLst>
              <a:ext uri="{FF2B5EF4-FFF2-40B4-BE49-F238E27FC236}">
                <a16:creationId xmlns:a16="http://schemas.microsoft.com/office/drawing/2014/main" id="{6F14C0B0-199D-59BE-19B5-E41476984C9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39480" y="2167001"/>
            <a:ext cx="2921635" cy="316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273523"/>
      </p:ext>
    </p:extLst>
  </p:cSld>
  <p:clrMapOvr>
    <a:masterClrMapping/>
  </p:clrMapOvr>
  <p:transition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D21EB5-271F-1597-7126-E70404362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Навигационное меню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D0EE41-75C3-4669-E053-540B5C502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C60657-836C-5D7A-D79C-E5E755083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255" y="1741675"/>
            <a:ext cx="8303490" cy="467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3995"/>
      </p:ext>
    </p:extLst>
  </p:cSld>
  <p:clrMapOvr>
    <a:masterClrMapping/>
  </p:clrMapOvr>
  <p:transition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93957B-0D5B-B5D8-62F4-ADD496E20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3B4DB2-D2EA-21CD-56EA-65146C456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92C8D6-B722-6D0E-411D-D5500711A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32" y="959341"/>
            <a:ext cx="8484321" cy="5280141"/>
          </a:xfrm>
          <a:prstGeom prst="rect">
            <a:avLst/>
          </a:prstGeom>
        </p:spPr>
      </p:pic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026CDB76-B5A0-64B0-2956-7D15758D2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3438">
                        <a14:foregroundMark x1="81406" y1="42778" x2="81406" y2="42778"/>
                        <a14:foregroundMark x1="80469" y1="57500" x2="80469" y2="57500"/>
                        <a14:foregroundMark x1="69844" y1="33056" x2="69844" y2="33056"/>
                        <a14:foregroundMark x1="75156" y1="32778" x2="75156" y2="32778"/>
                        <a14:foregroundMark x1="74375" y1="27778" x2="74375" y2="27778"/>
                        <a14:foregroundMark x1="74844" y1="57500" x2="74844" y2="57500"/>
                        <a14:foregroundMark x1="74844" y1="71944" x2="74844" y2="71944"/>
                        <a14:foregroundMark x1="74531" y1="58889" x2="74531" y2="58889"/>
                        <a14:foregroundMark x1="85781" y1="56944" x2="85781" y2="56944"/>
                        <a14:foregroundMark x1="85781" y1="74444" x2="85781" y2="74444"/>
                        <a14:foregroundMark x1="93438" y1="80833" x2="93438" y2="80833"/>
                        <a14:foregroundMark x1="83281" y1="49167" x2="83281" y2="49167"/>
                        <a14:foregroundMark x1="88594" y1="55278" x2="88594" y2="55278"/>
                        <a14:foregroundMark x1="81563" y1="55556" x2="80781" y2="55556"/>
                        <a14:foregroundMark x1="78594" y1="54444" x2="77969" y2="54444"/>
                        <a14:foregroundMark x1="76719" y1="69444" x2="76719" y2="69444"/>
                        <a14:foregroundMark x1="92188" y1="63056" x2="92188" y2="63056"/>
                        <a14:foregroundMark x1="86875" y1="81389" x2="86875" y2="81389"/>
                        <a14:foregroundMark x1="85781" y1="86389" x2="85781" y2="86389"/>
                        <a14:foregroundMark x1="90625" y1="81667" x2="90625" y2="81667"/>
                        <a14:foregroundMark x1="73438" y1="69167" x2="73438" y2="69167"/>
                        <a14:foregroundMark x1="74844" y1="43056" x2="74844" y2="43056"/>
                        <a14:foregroundMark x1="71875" y1="38056" x2="71875" y2="38056"/>
                        <a14:foregroundMark x1="79531" y1="40556" x2="80000" y2="40556"/>
                        <a14:foregroundMark x1="84688" y1="41389" x2="84688" y2="41389"/>
                        <a14:foregroundMark x1="70000" y1="25000" x2="70000" y2="25000"/>
                        <a14:foregroundMark x1="87500" y1="70278" x2="87500" y2="70278"/>
                        <a14:backgroundMark x1="33125" y1="61667" x2="33125" y2="61667"/>
                        <a14:backgroundMark x1="26250" y1="60000" x2="26250" y2="60000"/>
                        <a14:backgroundMark x1="34688" y1="57778" x2="34688" y2="5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601" y="1236604"/>
            <a:ext cx="9071189" cy="5102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586550"/>
      </p:ext>
    </p:extLst>
  </p:cSld>
  <p:clrMapOvr>
    <a:masterClrMapping/>
  </p:clrMapOvr>
  <p:transition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1BE13F-1027-D897-B163-9409BA3DA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56700"/>
            <a:ext cx="9905998" cy="1478570"/>
          </a:xfrm>
        </p:spPr>
        <p:txBody>
          <a:bodyPr/>
          <a:lstStyle/>
          <a:p>
            <a:r>
              <a:rPr lang="ru-RU" dirty="0"/>
              <a:t>Адаптивная вёрстка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9E812591-A418-6825-935C-11D8970F1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0353" t="-7977" r="49038" b="6266"/>
          <a:stretch/>
        </p:blipFill>
        <p:spPr bwMode="auto">
          <a:xfrm>
            <a:off x="636277" y="987916"/>
            <a:ext cx="2428127" cy="45385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23A7A8-1AD9-8A0F-E3D1-16B9400BC3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73" t="-8548" r="46635" b="5126"/>
          <a:stretch/>
        </p:blipFill>
        <p:spPr bwMode="auto">
          <a:xfrm>
            <a:off x="3192435" y="962291"/>
            <a:ext cx="2599901" cy="46262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1BB7FFA-D6BE-E7DD-BF7D-4310A3C4C9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596" t="-13959" r="48237" b="5697"/>
          <a:stretch/>
        </p:blipFill>
        <p:spPr bwMode="auto">
          <a:xfrm>
            <a:off x="5920367" y="709912"/>
            <a:ext cx="2336628" cy="48786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87CD15-42D5-C5B4-DBE6-CD758660A1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86" t="-11966" r="43087" b="5413"/>
          <a:stretch/>
        </p:blipFill>
        <p:spPr bwMode="auto">
          <a:xfrm>
            <a:off x="8385026" y="743386"/>
            <a:ext cx="3082565" cy="47830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8246ED-724D-0F11-3424-91F7172B8F9F}"/>
              </a:ext>
            </a:extLst>
          </p:cNvPr>
          <p:cNvSpPr txBox="1"/>
          <p:nvPr/>
        </p:nvSpPr>
        <p:spPr>
          <a:xfrm>
            <a:off x="4938832" y="5895709"/>
            <a:ext cx="61839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dirty="0">
                <a:effectLst/>
                <a:latin typeface="Spot Mono"/>
              </a:rPr>
              <a:t>.</a:t>
            </a:r>
            <a:r>
              <a:rPr lang="en-US" sz="3600" b="0" i="0" dirty="0">
                <a:solidFill>
                  <a:srgbClr val="FFFF00"/>
                </a:solidFill>
                <a:effectLst/>
                <a:latin typeface="Spot Mono"/>
              </a:rPr>
              <a:t>container</a:t>
            </a:r>
            <a:r>
              <a:rPr lang="en-US" sz="3600" b="0" i="0" dirty="0">
                <a:effectLst/>
                <a:latin typeface="Spot Mono"/>
              </a:rPr>
              <a:t> { </a:t>
            </a:r>
            <a:r>
              <a:rPr lang="en-US" sz="3600" b="0" i="0" dirty="0">
                <a:solidFill>
                  <a:srgbClr val="FF0000"/>
                </a:solidFill>
                <a:effectLst/>
                <a:latin typeface="Spot Mono"/>
              </a:rPr>
              <a:t>display</a:t>
            </a:r>
            <a:r>
              <a:rPr lang="en-US" sz="3600" b="0" i="0" dirty="0">
                <a:effectLst/>
                <a:latin typeface="Spot Mono"/>
              </a:rPr>
              <a:t>: </a:t>
            </a:r>
            <a:r>
              <a:rPr lang="en-US" sz="3600" b="0" i="0" dirty="0">
                <a:solidFill>
                  <a:srgbClr val="00B050"/>
                </a:solidFill>
                <a:effectLst/>
                <a:latin typeface="Spot Mono"/>
              </a:rPr>
              <a:t>flex</a:t>
            </a:r>
            <a:r>
              <a:rPr lang="en-US" sz="3600" b="0" i="0" dirty="0">
                <a:effectLst/>
                <a:latin typeface="Spot Mono"/>
              </a:rPr>
              <a:t>; }</a:t>
            </a:r>
            <a:endParaRPr lang="ru-RU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8F11AB-54ED-D639-CB35-3862FB8849B0}"/>
              </a:ext>
            </a:extLst>
          </p:cNvPr>
          <p:cNvSpPr txBox="1"/>
          <p:nvPr/>
        </p:nvSpPr>
        <p:spPr>
          <a:xfrm>
            <a:off x="2549665" y="5895708"/>
            <a:ext cx="22440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Spot Mono"/>
              </a:rPr>
              <a:t>@media</a:t>
            </a:r>
            <a:endParaRPr lang="ru-RU" sz="3600" dirty="0">
              <a:solidFill>
                <a:schemeClr val="accent4">
                  <a:lumMod val="60000"/>
                  <a:lumOff val="40000"/>
                </a:schemeClr>
              </a:solidFill>
              <a:latin typeface="Spot Mono"/>
            </a:endParaRPr>
          </a:p>
        </p:txBody>
      </p:sp>
    </p:spTree>
    <p:extLst>
      <p:ext uri="{BB962C8B-B14F-4D97-AF65-F5344CB8AC3E}">
        <p14:creationId xmlns:p14="http://schemas.microsoft.com/office/powerpoint/2010/main" val="2056148411"/>
      </p:ext>
    </p:extLst>
  </p:cSld>
  <p:clrMapOvr>
    <a:masterClrMapping/>
  </p:clrMapOvr>
  <p:transition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DD354C-9268-F4DC-CB29-BF2BFE87D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Уведомления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79ECC76-1FBA-5DC3-01EC-E8E7A57A5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4963C4-8CF9-C160-6DAA-F5720326D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28" y="2900218"/>
            <a:ext cx="10389365" cy="164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68109"/>
      </p:ext>
    </p:extLst>
  </p:cSld>
  <p:clrMapOvr>
    <a:masterClrMapping/>
  </p:clrMapOvr>
  <p:transition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046F7C-EDDF-B0E6-6F91-391A34B6C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Подключение нейросети (серверная часть, </a:t>
            </a:r>
            <a:r>
              <a:rPr lang="ru-RU" dirty="0" err="1"/>
              <a:t>backend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ADDCBE-C446-3656-9286-F39B01D0D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620890-5DD5-6A16-23FF-174EF247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17" y="1901383"/>
            <a:ext cx="8127293" cy="2588919"/>
          </a:xfrm>
          <a:prstGeom prst="rect">
            <a:avLst/>
          </a:prstGeom>
        </p:spPr>
      </p:pic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41244AC8-34DC-5EB8-2441-6C18C8C37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17" b="90000" l="10000" r="90000">
                        <a14:foregroundMark x1="31953" y1="68472" x2="31953" y2="68472"/>
                        <a14:foregroundMark x1="37734" y1="76806" x2="37734" y2="76806"/>
                        <a14:foregroundMark x1="44453" y1="72222" x2="44453" y2="72222"/>
                        <a14:foregroundMark x1="48672" y1="74167" x2="48672" y2="74167"/>
                        <a14:foregroundMark x1="55781" y1="73611" x2="55781" y2="73611"/>
                        <a14:foregroundMark x1="61250" y1="73472" x2="61250" y2="73472"/>
                        <a14:foregroundMark x1="66250" y1="67222" x2="66250" y2="67222"/>
                        <a14:foregroundMark x1="60156" y1="27083" x2="60156" y2="27083"/>
                        <a14:foregroundMark x1="59609" y1="32222" x2="59609" y2="32222"/>
                        <a14:foregroundMark x1="60000" y1="38472" x2="60000" y2="38472"/>
                        <a14:foregroundMark x1="60078" y1="42222" x2="59688" y2="42917"/>
                        <a14:foregroundMark x1="58125" y1="45417" x2="57109" y2="46389"/>
                        <a14:foregroundMark x1="40313" y1="43611" x2="40313" y2="43611"/>
                        <a14:foregroundMark x1="53750" y1="19028" x2="53750" y2="19028"/>
                        <a14:foregroundMark x1="49922" y1="7917" x2="49922" y2="7917"/>
                        <a14:foregroundMark x1="39219" y1="82500" x2="39219" y2="82500"/>
                        <a14:foregroundMark x1="58281" y1="72778" x2="58281" y2="72778"/>
                        <a14:foregroundMark x1="31875" y1="77222" x2="31875" y2="77222"/>
                        <a14:foregroundMark x1="67500" y1="73056" x2="67500" y2="73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902" y="1372422"/>
            <a:ext cx="73152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object 3">
            <a:extLst>
              <a:ext uri="{FF2B5EF4-FFF2-40B4-BE49-F238E27FC236}">
                <a16:creationId xmlns:a16="http://schemas.microsoft.com/office/drawing/2014/main" id="{D233C161-A301-61D9-E687-B05BF4C24635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91903" y="4647893"/>
            <a:ext cx="5306568" cy="136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68407"/>
      </p:ext>
    </p:extLst>
  </p:cSld>
  <p:clrMapOvr>
    <a:masterClrMapping/>
  </p:clrMapOvr>
  <p:transition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68E428-8D1F-5C96-2E29-C29BDB966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474CD6-CF49-44FA-DE3B-2692BA19D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E59DD7-2545-A130-6E71-F1BE3DAE6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363" y="423790"/>
            <a:ext cx="2885414" cy="2885414"/>
          </a:xfrm>
          <a:prstGeom prst="rect">
            <a:avLst/>
          </a:prstGeom>
        </p:spPr>
      </p:pic>
      <p:pic>
        <p:nvPicPr>
          <p:cNvPr id="4106" name="Picture 10" descr="Picture background">
            <a:extLst>
              <a:ext uri="{FF2B5EF4-FFF2-40B4-BE49-F238E27FC236}">
                <a16:creationId xmlns:a16="http://schemas.microsoft.com/office/drawing/2014/main" id="{861BAE26-0C6D-BCAD-3DB6-73663B5E5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021" y="423790"/>
            <a:ext cx="4875145" cy="288541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F8E9FCB-DCED-B9CE-43D0-23707A9F3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6141" y="3410906"/>
            <a:ext cx="4016540" cy="335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076627"/>
      </p:ext>
    </p:extLst>
  </p:cSld>
  <p:clrMapOvr>
    <a:masterClrMapping/>
  </p:clrMapOvr>
  <p:transition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D3392E-CA52-9D85-2BA7-297AB35D8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spc="-10" dirty="0"/>
              <a:t>ПРОБЛЕМА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FE684C-A851-D732-D4EC-DF030F70A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764088" cy="3541714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Я школьник, за 10 минут до урока хочу сгенерировать конспект и мне нужен инструментов для быстрой генерации конспектов, вот было бы лучше, если бы у нас было такое приложение.</a:t>
            </a:r>
          </a:p>
          <a:p>
            <a:pPr marL="0" indent="0">
              <a:buNone/>
            </a:pPr>
            <a:endParaRPr lang="ru-RU" dirty="0"/>
          </a:p>
        </p:txBody>
      </p:sp>
      <p:grpSp>
        <p:nvGrpSpPr>
          <p:cNvPr id="4" name="object 6">
            <a:extLst>
              <a:ext uri="{FF2B5EF4-FFF2-40B4-BE49-F238E27FC236}">
                <a16:creationId xmlns:a16="http://schemas.microsoft.com/office/drawing/2014/main" id="{FB1DBA98-E056-BC8A-D1BA-277FBBDAE148}"/>
              </a:ext>
            </a:extLst>
          </p:cNvPr>
          <p:cNvGrpSpPr/>
          <p:nvPr/>
        </p:nvGrpSpPr>
        <p:grpSpPr>
          <a:xfrm>
            <a:off x="6076950" y="1575435"/>
            <a:ext cx="5494655" cy="3681729"/>
            <a:chOff x="6076950" y="1575435"/>
            <a:chExt cx="5494655" cy="3681729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73EBAD05-FD4C-BF0C-8328-6D372B26C3E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6000" y="1595501"/>
              <a:ext cx="5456301" cy="3642105"/>
            </a:xfrm>
            <a:prstGeom prst="rect">
              <a:avLst/>
            </a:prstGeom>
          </p:spPr>
        </p:pic>
        <p:sp>
          <p:nvSpPr>
            <p:cNvPr id="6" name="object 8">
              <a:extLst>
                <a:ext uri="{FF2B5EF4-FFF2-40B4-BE49-F238E27FC236}">
                  <a16:creationId xmlns:a16="http://schemas.microsoft.com/office/drawing/2014/main" id="{91D2CF0D-776E-CDA7-E35C-792727191DB8}"/>
                </a:ext>
              </a:extLst>
            </p:cNvPr>
            <p:cNvSpPr/>
            <p:nvPr/>
          </p:nvSpPr>
          <p:spPr>
            <a:xfrm>
              <a:off x="6086475" y="1584960"/>
              <a:ext cx="5475605" cy="3662679"/>
            </a:xfrm>
            <a:custGeom>
              <a:avLst/>
              <a:gdLst/>
              <a:ahLst/>
              <a:cxnLst/>
              <a:rect l="l" t="t" r="r" b="b"/>
              <a:pathLst>
                <a:path w="5475605" h="3662679">
                  <a:moveTo>
                    <a:pt x="223265" y="0"/>
                  </a:moveTo>
                  <a:lnTo>
                    <a:pt x="223265" y="1015"/>
                  </a:lnTo>
                  <a:lnTo>
                    <a:pt x="5475351" y="1015"/>
                  </a:lnTo>
                  <a:lnTo>
                    <a:pt x="5475351" y="3448812"/>
                  </a:lnTo>
                  <a:lnTo>
                    <a:pt x="5471033" y="3491483"/>
                  </a:lnTo>
                  <a:lnTo>
                    <a:pt x="5458586" y="3531616"/>
                  </a:lnTo>
                  <a:lnTo>
                    <a:pt x="5438902" y="3567938"/>
                  </a:lnTo>
                  <a:lnTo>
                    <a:pt x="5412740" y="3599560"/>
                  </a:lnTo>
                  <a:lnTo>
                    <a:pt x="5381117" y="3625596"/>
                  </a:lnTo>
                  <a:lnTo>
                    <a:pt x="5344795" y="3645407"/>
                  </a:lnTo>
                  <a:lnTo>
                    <a:pt x="5304663" y="3657854"/>
                  </a:lnTo>
                  <a:lnTo>
                    <a:pt x="5261991" y="3662172"/>
                  </a:lnTo>
                  <a:lnTo>
                    <a:pt x="0" y="3662172"/>
                  </a:lnTo>
                  <a:lnTo>
                    <a:pt x="0" y="214249"/>
                  </a:lnTo>
                  <a:lnTo>
                    <a:pt x="4317" y="171703"/>
                  </a:lnTo>
                  <a:lnTo>
                    <a:pt x="16763" y="131572"/>
                  </a:lnTo>
                  <a:lnTo>
                    <a:pt x="36449" y="95250"/>
                  </a:lnTo>
                  <a:lnTo>
                    <a:pt x="62611" y="63626"/>
                  </a:lnTo>
                  <a:lnTo>
                    <a:pt x="94234" y="37464"/>
                  </a:lnTo>
                  <a:lnTo>
                    <a:pt x="130555" y="17779"/>
                  </a:lnTo>
                  <a:lnTo>
                    <a:pt x="170687" y="5334"/>
                  </a:lnTo>
                  <a:lnTo>
                    <a:pt x="223265" y="0"/>
                  </a:lnTo>
                  <a:close/>
                </a:path>
              </a:pathLst>
            </a:custGeom>
            <a:ln w="19050">
              <a:solidFill>
                <a:srgbClr val="B4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17380680"/>
      </p:ext>
    </p:extLst>
  </p:cSld>
  <p:clrMapOvr>
    <a:masterClrMapping/>
  </p:clrMapOvr>
  <p:transition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A922AA-6660-A769-578B-DE80536F3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 сайта</a:t>
            </a:r>
            <a:br>
              <a:rPr lang="en-US" dirty="0"/>
            </a:br>
            <a:r>
              <a:rPr lang="ru-RU" dirty="0"/>
              <a:t>адаптивность и </a:t>
            </a:r>
            <a:r>
              <a:rPr lang="ru-RU" dirty="0" err="1"/>
              <a:t>кроссбраузерность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8435E9-9DBB-4343-E2B4-6CDBC4112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5073" y="5907087"/>
            <a:ext cx="7018677" cy="50352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2800" dirty="0" err="1"/>
              <a:t>Яндекс.Браузер</a:t>
            </a:r>
            <a:r>
              <a:rPr lang="ru-RU" sz="2800" dirty="0"/>
              <a:t>, </a:t>
            </a:r>
            <a:r>
              <a:rPr lang="en-US" sz="2800" dirty="0"/>
              <a:t>Windows</a:t>
            </a:r>
            <a:endParaRPr lang="ru-RU" sz="2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9CF926-AEFD-D95D-3652-5176F174C8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28"/>
          <a:stretch/>
        </p:blipFill>
        <p:spPr>
          <a:xfrm>
            <a:off x="6206836" y="2392217"/>
            <a:ext cx="5903085" cy="333432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D0843A5-8ABA-4999-2607-9733A38745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21"/>
          <a:stretch/>
        </p:blipFill>
        <p:spPr>
          <a:xfrm>
            <a:off x="82079" y="2392218"/>
            <a:ext cx="5903085" cy="3334327"/>
          </a:xfrm>
          <a:prstGeom prst="rect">
            <a:avLst/>
          </a:prstGeom>
        </p:spPr>
      </p:pic>
      <p:pic>
        <p:nvPicPr>
          <p:cNvPr id="5122" name="Picture 2" descr="Picture background">
            <a:extLst>
              <a:ext uri="{FF2B5EF4-FFF2-40B4-BE49-F238E27FC236}">
                <a16:creationId xmlns:a16="http://schemas.microsoft.com/office/drawing/2014/main" id="{56C5E398-50AF-BC41-DE77-DA4917BF7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1604" y="339629"/>
            <a:ext cx="1757459" cy="175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042832"/>
      </p:ext>
    </p:extLst>
  </p:cSld>
  <p:clrMapOvr>
    <a:masterClrMapping/>
  </p:clrMapOvr>
  <p:transition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A45A5-F855-55B8-3A46-7977E3D82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BD7710-C74F-2B6B-AF12-99A3E65B4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 сайта</a:t>
            </a:r>
            <a:br>
              <a:rPr lang="en-US" dirty="0"/>
            </a:br>
            <a:r>
              <a:rPr lang="ru-RU" dirty="0"/>
              <a:t>адаптивность и </a:t>
            </a:r>
            <a:r>
              <a:rPr lang="ru-RU" dirty="0" err="1"/>
              <a:t>кроссбраузерность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1D5061-E08E-4D2F-E48F-6D156632D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5073" y="5907087"/>
            <a:ext cx="7018677" cy="50352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Microsoft Edge</a:t>
            </a:r>
            <a:r>
              <a:rPr lang="ru-RU" sz="2800" dirty="0"/>
              <a:t>, </a:t>
            </a:r>
            <a:r>
              <a:rPr lang="en-US" sz="2800" dirty="0"/>
              <a:t>Windows</a:t>
            </a:r>
            <a:endParaRPr lang="ru-RU" sz="2800" dirty="0"/>
          </a:p>
        </p:txBody>
      </p:sp>
      <p:pic>
        <p:nvPicPr>
          <p:cNvPr id="6146" name="Picture 2" descr="Picture background">
            <a:extLst>
              <a:ext uri="{FF2B5EF4-FFF2-40B4-BE49-F238E27FC236}">
                <a16:creationId xmlns:a16="http://schemas.microsoft.com/office/drawing/2014/main" id="{FE3B82E5-33D4-C805-459F-7D6B805E6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6037" y="265820"/>
            <a:ext cx="1724458" cy="173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24A3619-E637-0172-CDCC-27DF1A868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66" y="2392217"/>
            <a:ext cx="5548399" cy="333432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8AF47A4-093C-85A9-6F03-1538112C6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330" y="2392217"/>
            <a:ext cx="5553904" cy="333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688685"/>
      </p:ext>
    </p:extLst>
  </p:cSld>
  <p:clrMapOvr>
    <a:masterClrMapping/>
  </p:clrMapOvr>
  <p:transition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88F91-7B13-8282-FBF4-10585BA49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78F9DC-608D-D3CD-D09F-A7A9C60CF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 сайта</a:t>
            </a:r>
            <a:br>
              <a:rPr lang="en-US" dirty="0"/>
            </a:br>
            <a:r>
              <a:rPr lang="ru-RU" dirty="0"/>
              <a:t>адаптивность и </a:t>
            </a:r>
            <a:r>
              <a:rPr lang="ru-RU" dirty="0" err="1"/>
              <a:t>кроссбраузерность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A93DDB-4FBE-9BDE-19CD-8607C4DA1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5073" y="5907087"/>
            <a:ext cx="7018677" cy="50352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Google Chrome</a:t>
            </a:r>
            <a:r>
              <a:rPr lang="ru-RU" sz="2800" dirty="0"/>
              <a:t>, </a:t>
            </a:r>
            <a:r>
              <a:rPr lang="en-US" sz="2800" dirty="0"/>
              <a:t>Android</a:t>
            </a:r>
            <a:endParaRPr lang="ru-RU" sz="2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66D397-EE7F-4E27-4506-9E2E68FD1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203" y="1884218"/>
            <a:ext cx="2404647" cy="402286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BB229BB-3020-C221-2D6C-35D7B2770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290" y="1884218"/>
            <a:ext cx="2395641" cy="393817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0A54351-664A-21F1-63A9-3168944A4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108" y="1884218"/>
            <a:ext cx="2395641" cy="4022869"/>
          </a:xfrm>
          <a:prstGeom prst="rect">
            <a:avLst/>
          </a:prstGeom>
        </p:spPr>
      </p:pic>
      <p:pic>
        <p:nvPicPr>
          <p:cNvPr id="7170" name="Picture 2" descr="Picture background">
            <a:extLst>
              <a:ext uri="{FF2B5EF4-FFF2-40B4-BE49-F238E27FC236}">
                <a16:creationId xmlns:a16="http://schemas.microsoft.com/office/drawing/2014/main" id="{6990ECBD-4A36-D2CF-C566-0BB6F7C73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555" b="98815" l="10000" r="90000">
                        <a14:foregroundMark x1="37200" y1="23934" x2="37200" y2="23934"/>
                        <a14:foregroundMark x1="28933" y1="3555" x2="28933" y2="3555"/>
                        <a14:foregroundMark x1="16667" y1="36967" x2="16667" y2="36967"/>
                        <a14:foregroundMark x1="66133" y1="67062" x2="66133" y2="67062"/>
                        <a14:foregroundMark x1="62800" y1="93365" x2="62800" y2="93365"/>
                        <a14:foregroundMark x1="66533" y1="98815" x2="66533" y2="98815"/>
                        <a14:foregroundMark x1="45067" y1="5450" x2="45067" y2="5450"/>
                        <a14:backgroundMark x1="62133" y1="61848" x2="62133" y2="61848"/>
                        <a14:backgroundMark x1="52133" y1="57583" x2="52133" y2="57583"/>
                        <a14:backgroundMark x1="64133" y1="59005" x2="64133" y2="59005"/>
                        <a14:backgroundMark x1="67733" y1="56635" x2="67733" y2="56635"/>
                        <a14:backgroundMark x1="73600" y1="63507" x2="73600" y2="63507"/>
                        <a14:backgroundMark x1="74000" y1="70142" x2="74000" y2="70142"/>
                        <a14:backgroundMark x1="57067" y1="92417" x2="57067" y2="92417"/>
                        <a14:backgroundMark x1="60267" y1="95972" x2="60267" y2="95972"/>
                        <a14:backgroundMark x1="51733" y1="76777" x2="51733" y2="76777"/>
                        <a14:backgroundMark x1="63333" y1="97393" x2="63333" y2="97393"/>
                        <a14:backgroundMark x1="83067" y1="58294" x2="83067" y2="58294"/>
                        <a14:backgroundMark x1="56533" y1="45735" x2="56533" y2="457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846" y="85021"/>
            <a:ext cx="3197626" cy="179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878257"/>
      </p:ext>
    </p:extLst>
  </p:cSld>
  <p:clrMapOvr>
    <a:masterClrMapping/>
  </p:clrMapOvr>
  <p:transition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25E010-C97C-3F96-CE1F-78AE69E1B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ТРУДНОСТИ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9A158A-F088-6825-BC07-B536EFC72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ru-RU" dirty="0"/>
              <a:t>Не работающие кнопки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Скорость работы нейросети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Блокировка </a:t>
            </a:r>
            <a:r>
              <a:rPr lang="en-US" dirty="0"/>
              <a:t>API-</a:t>
            </a:r>
            <a:r>
              <a:rPr lang="ru-RU" dirty="0"/>
              <a:t>запросов (</a:t>
            </a:r>
            <a:r>
              <a:rPr lang="en-US" dirty="0"/>
              <a:t>CORS</a:t>
            </a:r>
            <a:r>
              <a:rPr lang="ru-RU" dirty="0"/>
              <a:t>)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Множество мелких багов</a:t>
            </a:r>
          </a:p>
        </p:txBody>
      </p:sp>
      <p:grpSp>
        <p:nvGrpSpPr>
          <p:cNvPr id="4" name="object 7">
            <a:extLst>
              <a:ext uri="{FF2B5EF4-FFF2-40B4-BE49-F238E27FC236}">
                <a16:creationId xmlns:a16="http://schemas.microsoft.com/office/drawing/2014/main" id="{9EC4A4EB-E261-EE29-46F1-66B24C3E6E62}"/>
              </a:ext>
            </a:extLst>
          </p:cNvPr>
          <p:cNvGrpSpPr/>
          <p:nvPr/>
        </p:nvGrpSpPr>
        <p:grpSpPr>
          <a:xfrm>
            <a:off x="6076950" y="1439036"/>
            <a:ext cx="5494655" cy="3954145"/>
            <a:chOff x="6076950" y="1439036"/>
            <a:chExt cx="5494655" cy="3954145"/>
          </a:xfrm>
        </p:grpSpPr>
        <p:pic>
          <p:nvPicPr>
            <p:cNvPr id="5" name="object 8">
              <a:extLst>
                <a:ext uri="{FF2B5EF4-FFF2-40B4-BE49-F238E27FC236}">
                  <a16:creationId xmlns:a16="http://schemas.microsoft.com/office/drawing/2014/main" id="{300B2516-DE19-DB44-9F92-2C5CD68E25F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6000" y="1459102"/>
              <a:ext cx="5456301" cy="3914902"/>
            </a:xfrm>
            <a:prstGeom prst="rect">
              <a:avLst/>
            </a:prstGeom>
          </p:spPr>
        </p:pic>
        <p:sp>
          <p:nvSpPr>
            <p:cNvPr id="6" name="object 9">
              <a:extLst>
                <a:ext uri="{FF2B5EF4-FFF2-40B4-BE49-F238E27FC236}">
                  <a16:creationId xmlns:a16="http://schemas.microsoft.com/office/drawing/2014/main" id="{D70E58FB-F874-0958-0411-30B3B87ABFB6}"/>
                </a:ext>
              </a:extLst>
            </p:cNvPr>
            <p:cNvSpPr/>
            <p:nvPr/>
          </p:nvSpPr>
          <p:spPr>
            <a:xfrm>
              <a:off x="6086475" y="1448561"/>
              <a:ext cx="5475605" cy="3935095"/>
            </a:xfrm>
            <a:custGeom>
              <a:avLst/>
              <a:gdLst/>
              <a:ahLst/>
              <a:cxnLst/>
              <a:rect l="l" t="t" r="r" b="b"/>
              <a:pathLst>
                <a:path w="5475605" h="3935095">
                  <a:moveTo>
                    <a:pt x="238633" y="0"/>
                  </a:moveTo>
                  <a:lnTo>
                    <a:pt x="238633" y="1015"/>
                  </a:lnTo>
                  <a:lnTo>
                    <a:pt x="5475351" y="1015"/>
                  </a:lnTo>
                  <a:lnTo>
                    <a:pt x="5475351" y="3706368"/>
                  </a:lnTo>
                  <a:lnTo>
                    <a:pt x="5470779" y="3751961"/>
                  </a:lnTo>
                  <a:lnTo>
                    <a:pt x="5457317" y="3795014"/>
                  </a:lnTo>
                  <a:lnTo>
                    <a:pt x="5436234" y="3834003"/>
                  </a:lnTo>
                  <a:lnTo>
                    <a:pt x="5408295" y="3867912"/>
                  </a:lnTo>
                  <a:lnTo>
                    <a:pt x="5374385" y="3895852"/>
                  </a:lnTo>
                  <a:lnTo>
                    <a:pt x="5335397" y="3916934"/>
                  </a:lnTo>
                  <a:lnTo>
                    <a:pt x="5292471" y="3930269"/>
                  </a:lnTo>
                  <a:lnTo>
                    <a:pt x="5246751" y="3934968"/>
                  </a:lnTo>
                  <a:lnTo>
                    <a:pt x="0" y="3934968"/>
                  </a:lnTo>
                  <a:lnTo>
                    <a:pt x="0" y="229615"/>
                  </a:lnTo>
                  <a:lnTo>
                    <a:pt x="4572" y="183896"/>
                  </a:lnTo>
                  <a:lnTo>
                    <a:pt x="17907" y="140842"/>
                  </a:lnTo>
                  <a:lnTo>
                    <a:pt x="39115" y="101980"/>
                  </a:lnTo>
                  <a:lnTo>
                    <a:pt x="67055" y="68072"/>
                  </a:lnTo>
                  <a:lnTo>
                    <a:pt x="100964" y="40132"/>
                  </a:lnTo>
                  <a:lnTo>
                    <a:pt x="139953" y="18923"/>
                  </a:lnTo>
                  <a:lnTo>
                    <a:pt x="182879" y="5587"/>
                  </a:lnTo>
                  <a:lnTo>
                    <a:pt x="238633" y="0"/>
                  </a:lnTo>
                  <a:close/>
                </a:path>
              </a:pathLst>
            </a:custGeom>
            <a:ln w="19050">
              <a:solidFill>
                <a:srgbClr val="B4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11180240"/>
      </p:ext>
    </p:extLst>
  </p:cSld>
  <p:clrMapOvr>
    <a:masterClrMapping/>
  </p:clrMapOvr>
  <p:transition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D55A97-E828-098A-7EF2-F60B5125E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Сокращение текста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5C0F1C8A-D5E9-7C30-4DE5-921DB5AC79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160" y="120073"/>
            <a:ext cx="1684236" cy="1684236"/>
          </a:xfrm>
        </p:spPr>
      </p:pic>
      <p:pic>
        <p:nvPicPr>
          <p:cNvPr id="4" name="object 5">
            <a:extLst>
              <a:ext uri="{FF2B5EF4-FFF2-40B4-BE49-F238E27FC236}">
                <a16:creationId xmlns:a16="http://schemas.microsoft.com/office/drawing/2014/main" id="{61AC03BA-5776-9072-7F9F-EBC2D9E2839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1412" y="1978210"/>
            <a:ext cx="9905999" cy="460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25403"/>
      </p:ext>
    </p:extLst>
  </p:cSld>
  <p:clrMapOvr>
    <a:masterClrMapping/>
  </p:clrMapOvr>
  <p:transition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5641DD-6939-659A-47D1-8E1297CD6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СПАСИБО ЗА ВНИМАНИЕ</a:t>
            </a:r>
          </a:p>
        </p:txBody>
      </p:sp>
      <p:pic>
        <p:nvPicPr>
          <p:cNvPr id="4" name="object 3">
            <a:extLst>
              <a:ext uri="{FF2B5EF4-FFF2-40B4-BE49-F238E27FC236}">
                <a16:creationId xmlns:a16="http://schemas.microsoft.com/office/drawing/2014/main" id="{78293BE2-73E4-3BC3-76D8-28258216A36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2030" y="1665909"/>
            <a:ext cx="6107811" cy="4694936"/>
          </a:xfrm>
          <a:prstGeom prst="rect">
            <a:avLst/>
          </a:prstGeom>
        </p:spPr>
      </p:pic>
      <p:sp>
        <p:nvSpPr>
          <p:cNvPr id="11" name="Объект 10">
            <a:extLst>
              <a:ext uri="{FF2B5EF4-FFF2-40B4-BE49-F238E27FC236}">
                <a16:creationId xmlns:a16="http://schemas.microsoft.com/office/drawing/2014/main" id="{A3CB7383-AD9F-30E3-A8D3-7CE65E76D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3210390"/>
      </p:ext>
    </p:extLst>
  </p:cSld>
  <p:clrMapOvr>
    <a:masterClrMapping/>
  </p:clrMapOvr>
  <p:transition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B2E607-8E8F-94F6-FD7F-F7C034B6A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https://olipa49.github.io/</a:t>
            </a:r>
            <a:br>
              <a:rPr lang="ru-RU" dirty="0"/>
            </a:br>
            <a:r>
              <a:rPr lang="en-US" dirty="0"/>
              <a:t>https://olipa49.github.io/Pages/</a:t>
            </a:r>
            <a:br>
              <a:rPr lang="ru-RU" dirty="0"/>
            </a:br>
            <a:r>
              <a:rPr lang="en-US" dirty="0"/>
              <a:t>https://cb54320.tw1.ru/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24FA79-6F28-71B9-62DF-04F2614AB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0D265B8C-5EF5-33F7-D861-4822C0EC5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460" y="3090323"/>
            <a:ext cx="3270522" cy="3270522"/>
          </a:xfrm>
          <a:prstGeom prst="rect">
            <a:avLst/>
          </a:prstGeom>
        </p:spPr>
      </p:pic>
      <p:pic>
        <p:nvPicPr>
          <p:cNvPr id="5" name="Объект 9">
            <a:extLst>
              <a:ext uri="{FF2B5EF4-FFF2-40B4-BE49-F238E27FC236}">
                <a16:creationId xmlns:a16="http://schemas.microsoft.com/office/drawing/2014/main" id="{B9653A24-04F4-609E-E1E9-4EE43F98B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889" y="3090323"/>
            <a:ext cx="3270522" cy="327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30357"/>
      </p:ext>
    </p:extLst>
  </p:cSld>
  <p:clrMapOvr>
    <a:masterClrMapping/>
  </p:clrMapOvr>
  <p:transition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BA3203-F561-FB5A-ADDC-74C37F6B8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spc="-25" dirty="0"/>
              <a:t>АКТУАЛЬНОСТЬ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B8AC90-77DB-F62B-4C8A-A6FB382D6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954588" cy="354171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28% школьников используют ИИ для решения задач</a:t>
            </a:r>
          </a:p>
          <a:p>
            <a:pPr marL="0" indent="0">
              <a:buNone/>
            </a:pPr>
            <a:r>
              <a:rPr lang="ru-RU" dirty="0"/>
              <a:t>32% школьников пишут сочинения или доклады при помощи ИИ</a:t>
            </a:r>
          </a:p>
          <a:p>
            <a:pPr marL="0" indent="0">
              <a:buNone/>
            </a:pPr>
            <a:r>
              <a:rPr lang="ru-RU" dirty="0"/>
              <a:t>28% школьников с помощью ИИ простым языком объясняют сложные понятия</a:t>
            </a:r>
          </a:p>
          <a:p>
            <a:pPr marL="0" indent="0">
              <a:buNone/>
            </a:pPr>
            <a:r>
              <a:rPr lang="ru-RU" dirty="0"/>
              <a:t>12% школьников применяют ИИ для подготовки шпаргалок</a:t>
            </a:r>
          </a:p>
        </p:txBody>
      </p:sp>
      <p:grpSp>
        <p:nvGrpSpPr>
          <p:cNvPr id="4" name="object 6">
            <a:extLst>
              <a:ext uri="{FF2B5EF4-FFF2-40B4-BE49-F238E27FC236}">
                <a16:creationId xmlns:a16="http://schemas.microsoft.com/office/drawing/2014/main" id="{C355935B-15AA-07C5-EFC0-3ED2426D9AAE}"/>
              </a:ext>
            </a:extLst>
          </p:cNvPr>
          <p:cNvGrpSpPr/>
          <p:nvPr/>
        </p:nvGrpSpPr>
        <p:grpSpPr>
          <a:xfrm>
            <a:off x="6076950" y="1575435"/>
            <a:ext cx="5494655" cy="3681729"/>
            <a:chOff x="6076950" y="1575435"/>
            <a:chExt cx="5494655" cy="3681729"/>
          </a:xfrm>
        </p:grpSpPr>
        <p:pic>
          <p:nvPicPr>
            <p:cNvPr id="5" name="object 7">
              <a:extLst>
                <a:ext uri="{FF2B5EF4-FFF2-40B4-BE49-F238E27FC236}">
                  <a16:creationId xmlns:a16="http://schemas.microsoft.com/office/drawing/2014/main" id="{67BB19C5-E6AD-A0BB-A498-CCBE989B4D9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6000" y="1595501"/>
              <a:ext cx="5456301" cy="3642105"/>
            </a:xfrm>
            <a:prstGeom prst="rect">
              <a:avLst/>
            </a:prstGeom>
          </p:spPr>
        </p:pic>
        <p:sp>
          <p:nvSpPr>
            <p:cNvPr id="6" name="object 8">
              <a:extLst>
                <a:ext uri="{FF2B5EF4-FFF2-40B4-BE49-F238E27FC236}">
                  <a16:creationId xmlns:a16="http://schemas.microsoft.com/office/drawing/2014/main" id="{61771F55-95E6-7F23-912A-CECA04E00E1F}"/>
                </a:ext>
              </a:extLst>
            </p:cNvPr>
            <p:cNvSpPr/>
            <p:nvPr/>
          </p:nvSpPr>
          <p:spPr>
            <a:xfrm>
              <a:off x="6086475" y="1584960"/>
              <a:ext cx="5475605" cy="3662679"/>
            </a:xfrm>
            <a:custGeom>
              <a:avLst/>
              <a:gdLst/>
              <a:ahLst/>
              <a:cxnLst/>
              <a:rect l="l" t="t" r="r" b="b"/>
              <a:pathLst>
                <a:path w="5475605" h="3662679">
                  <a:moveTo>
                    <a:pt x="223265" y="0"/>
                  </a:moveTo>
                  <a:lnTo>
                    <a:pt x="223265" y="1015"/>
                  </a:lnTo>
                  <a:lnTo>
                    <a:pt x="5475351" y="1015"/>
                  </a:lnTo>
                  <a:lnTo>
                    <a:pt x="5475351" y="3448812"/>
                  </a:lnTo>
                  <a:lnTo>
                    <a:pt x="5471033" y="3491483"/>
                  </a:lnTo>
                  <a:lnTo>
                    <a:pt x="5458586" y="3531616"/>
                  </a:lnTo>
                  <a:lnTo>
                    <a:pt x="5438902" y="3567938"/>
                  </a:lnTo>
                  <a:lnTo>
                    <a:pt x="5412740" y="3599560"/>
                  </a:lnTo>
                  <a:lnTo>
                    <a:pt x="5381117" y="3625596"/>
                  </a:lnTo>
                  <a:lnTo>
                    <a:pt x="5344795" y="3645407"/>
                  </a:lnTo>
                  <a:lnTo>
                    <a:pt x="5304663" y="3657854"/>
                  </a:lnTo>
                  <a:lnTo>
                    <a:pt x="5261991" y="3662172"/>
                  </a:lnTo>
                  <a:lnTo>
                    <a:pt x="0" y="3662172"/>
                  </a:lnTo>
                  <a:lnTo>
                    <a:pt x="0" y="214249"/>
                  </a:lnTo>
                  <a:lnTo>
                    <a:pt x="4317" y="171703"/>
                  </a:lnTo>
                  <a:lnTo>
                    <a:pt x="16763" y="131572"/>
                  </a:lnTo>
                  <a:lnTo>
                    <a:pt x="36449" y="95250"/>
                  </a:lnTo>
                  <a:lnTo>
                    <a:pt x="62611" y="63626"/>
                  </a:lnTo>
                  <a:lnTo>
                    <a:pt x="94234" y="37464"/>
                  </a:lnTo>
                  <a:lnTo>
                    <a:pt x="130555" y="17779"/>
                  </a:lnTo>
                  <a:lnTo>
                    <a:pt x="170687" y="5334"/>
                  </a:lnTo>
                  <a:lnTo>
                    <a:pt x="223265" y="0"/>
                  </a:lnTo>
                  <a:close/>
                </a:path>
              </a:pathLst>
            </a:custGeom>
            <a:ln w="19050">
              <a:solidFill>
                <a:srgbClr val="B4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00950270"/>
      </p:ext>
    </p:extLst>
  </p:cSld>
  <p:clrMapOvr>
    <a:masterClrMapping/>
  </p:clrMapOvr>
  <p:transition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BAF2F5-10D3-75BF-ACF5-3D981AF00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ОБЛАСТИ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E5DC5E-1E7A-9A09-A531-731DD55F3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Существуют несколько приложений для создания конспектов, которые работают с текстом, с аудиозаписями, а также с видео. Но они имеют ряд недостатков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705C1239-1713-B88D-6C8B-4BBA71D5320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53278" y="3936110"/>
            <a:ext cx="4346321" cy="292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57775"/>
      </p:ext>
    </p:extLst>
  </p:cSld>
  <p:clrMapOvr>
    <a:masterClrMapping/>
  </p:clrMapOvr>
  <p:transition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A57D0E-4995-23DB-BA1B-B8C0601D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</a:t>
            </a:r>
            <a:r>
              <a:rPr lang="ru-RU" spc="30" dirty="0"/>
              <a:t> </a:t>
            </a:r>
            <a:r>
              <a:rPr lang="ru-RU" dirty="0"/>
              <a:t>ОБЛАСТИ</a:t>
            </a:r>
            <a:r>
              <a:rPr lang="ru-RU" spc="55" dirty="0"/>
              <a:t> </a:t>
            </a:r>
            <a:r>
              <a:rPr lang="ru-RU" dirty="0"/>
              <a:t>И</a:t>
            </a:r>
            <a:r>
              <a:rPr lang="ru-RU" spc="40" dirty="0"/>
              <a:t> </a:t>
            </a:r>
            <a:r>
              <a:rPr lang="ru-RU" spc="-10" dirty="0"/>
              <a:t>АНАЛОГИ</a:t>
            </a:r>
            <a:endParaRPr lang="ru-RU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0015D6A3-3E62-F07A-5C3A-BB4CB38DF4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5833206"/>
              </p:ext>
            </p:extLst>
          </p:nvPr>
        </p:nvGraphicFramePr>
        <p:xfrm>
          <a:off x="1141413" y="2249488"/>
          <a:ext cx="10427968" cy="3214367"/>
        </p:xfrm>
        <a:graphic>
          <a:graphicData uri="http://schemas.openxmlformats.org/drawingml/2006/table">
            <a:tbl>
              <a:tblPr firstRow="1" bandRow="1">
                <a:tableStyleId>{306799F8-075E-4A3A-A7F6-7FBC6576F1A4}</a:tableStyleId>
              </a:tblPr>
              <a:tblGrid>
                <a:gridCol w="1610995">
                  <a:extLst>
                    <a:ext uri="{9D8B030D-6E8A-4147-A177-3AD203B41FA5}">
                      <a16:colId xmlns:a16="http://schemas.microsoft.com/office/drawing/2014/main" val="2955943145"/>
                    </a:ext>
                  </a:extLst>
                </a:gridCol>
                <a:gridCol w="1868170">
                  <a:extLst>
                    <a:ext uri="{9D8B030D-6E8A-4147-A177-3AD203B41FA5}">
                      <a16:colId xmlns:a16="http://schemas.microsoft.com/office/drawing/2014/main" val="2607180780"/>
                    </a:ext>
                  </a:extLst>
                </a:gridCol>
                <a:gridCol w="1372235">
                  <a:extLst>
                    <a:ext uri="{9D8B030D-6E8A-4147-A177-3AD203B41FA5}">
                      <a16:colId xmlns:a16="http://schemas.microsoft.com/office/drawing/2014/main" val="3542984678"/>
                    </a:ext>
                  </a:extLst>
                </a:gridCol>
                <a:gridCol w="1586864">
                  <a:extLst>
                    <a:ext uri="{9D8B030D-6E8A-4147-A177-3AD203B41FA5}">
                      <a16:colId xmlns:a16="http://schemas.microsoft.com/office/drawing/2014/main" val="217544893"/>
                    </a:ext>
                  </a:extLst>
                </a:gridCol>
                <a:gridCol w="1241425">
                  <a:extLst>
                    <a:ext uri="{9D8B030D-6E8A-4147-A177-3AD203B41FA5}">
                      <a16:colId xmlns:a16="http://schemas.microsoft.com/office/drawing/2014/main" val="1766770041"/>
                    </a:ext>
                  </a:extLst>
                </a:gridCol>
                <a:gridCol w="1276350">
                  <a:extLst>
                    <a:ext uri="{9D8B030D-6E8A-4147-A177-3AD203B41FA5}">
                      <a16:colId xmlns:a16="http://schemas.microsoft.com/office/drawing/2014/main" val="2670561275"/>
                    </a:ext>
                  </a:extLst>
                </a:gridCol>
                <a:gridCol w="1471929">
                  <a:extLst>
                    <a:ext uri="{9D8B030D-6E8A-4147-A177-3AD203B41FA5}">
                      <a16:colId xmlns:a16="http://schemas.microsoft.com/office/drawing/2014/main" val="4102517630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marL="3206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</a:rPr>
                        <a:t>Ассистент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/>
                </a:tc>
                <a:tc>
                  <a:txBody>
                    <a:bodyPr/>
                    <a:lstStyle/>
                    <a:p>
                      <a:pPr marL="372110" marR="66675" indent="-32194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</a:rPr>
                        <a:t>Число</a:t>
                      </a:r>
                      <a:r>
                        <a:rPr sz="1800" spc="35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</a:rPr>
                        <a:t>пользовате </a:t>
                      </a:r>
                      <a:r>
                        <a:rPr sz="1800" dirty="0">
                          <a:solidFill>
                            <a:srgbClr val="FFFFFF"/>
                          </a:solidFill>
                        </a:rPr>
                        <a:t>лей</a:t>
                      </a:r>
                      <a:r>
                        <a:rPr sz="1800" spc="75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</a:rPr>
                        <a:t>в</a:t>
                      </a:r>
                      <a:r>
                        <a:rPr sz="1800" spc="70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</a:rPr>
                        <a:t>мире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2384" marB="0"/>
                </a:tc>
                <a:tc>
                  <a:txBody>
                    <a:bodyPr/>
                    <a:lstStyle/>
                    <a:p>
                      <a:pPr marL="74295" marR="53975" indent="16256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</a:rPr>
                        <a:t>Доступен </a:t>
                      </a:r>
                      <a:r>
                        <a:rPr sz="1800" dirty="0">
                          <a:solidFill>
                            <a:srgbClr val="FFFFFF"/>
                          </a:solidFill>
                        </a:rPr>
                        <a:t>ли</a:t>
                      </a:r>
                      <a:r>
                        <a:rPr sz="1800" spc="75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</a:rPr>
                        <a:t>в</a:t>
                      </a:r>
                      <a:r>
                        <a:rPr sz="1800" spc="85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sz="1800" spc="-65" dirty="0">
                          <a:solidFill>
                            <a:srgbClr val="FFFFFF"/>
                          </a:solidFill>
                        </a:rPr>
                        <a:t>России?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2384" marB="0"/>
                </a:tc>
                <a:tc>
                  <a:txBody>
                    <a:bodyPr/>
                    <a:lstStyle/>
                    <a:p>
                      <a:pPr marL="226060" marR="110489" indent="-1651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</a:rPr>
                        <a:t>Простота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</a:rPr>
                        <a:t>испо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</a:rPr>
                        <a:t>льзования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/>
                </a:tc>
                <a:tc>
                  <a:txBody>
                    <a:bodyPr/>
                    <a:lstStyle/>
                    <a:p>
                      <a:pPr marL="26416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</a:rPr>
                        <a:t>Может</a:t>
                      </a:r>
                      <a:endParaRPr sz="1800"/>
                    </a:p>
                    <a:p>
                      <a:pPr marL="320675" marR="88900" indent="-203200">
                        <a:lnSpc>
                          <a:spcPct val="100000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</a:rPr>
                        <a:t>работать</a:t>
                      </a:r>
                      <a:r>
                        <a:rPr sz="1800" spc="15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</a:rPr>
                        <a:t>с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</a:rPr>
                        <a:t>фото?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2384" marB="0"/>
                </a:tc>
                <a:tc>
                  <a:txBody>
                    <a:bodyPr/>
                    <a:lstStyle/>
                    <a:p>
                      <a:pPr marL="2413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</a:rPr>
                        <a:t>Может</a:t>
                      </a:r>
                      <a:endParaRPr sz="1800"/>
                    </a:p>
                    <a:p>
                      <a:pPr marL="277495" marR="145415" indent="-181610">
                        <a:lnSpc>
                          <a:spcPct val="100000"/>
                        </a:lnSpc>
                      </a:pPr>
                      <a:r>
                        <a:rPr sz="1800" dirty="0">
                          <a:solidFill>
                            <a:srgbClr val="FFFFFF"/>
                          </a:solidFill>
                        </a:rPr>
                        <a:t>работать</a:t>
                      </a:r>
                      <a:r>
                        <a:rPr sz="1800" spc="15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</a:rPr>
                        <a:t>с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</a:rPr>
                        <a:t>аудио?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2384" marB="0"/>
                </a:tc>
                <a:tc>
                  <a:txBody>
                    <a:bodyPr/>
                    <a:lstStyle/>
                    <a:p>
                      <a:pPr marL="208915" marR="290195" indent="1143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</a:rPr>
                        <a:t>Может создавать</a:t>
                      </a:r>
                      <a:endParaRPr sz="1800"/>
                    </a:p>
                    <a:p>
                      <a:pPr marL="153035">
                        <a:lnSpc>
                          <a:spcPct val="100000"/>
                        </a:lnSpc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</a:rPr>
                        <a:t>шпаргалки?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2384" marB="0"/>
                </a:tc>
                <a:extLst>
                  <a:ext uri="{0D108BD9-81ED-4DB2-BD59-A6C34878D82A}">
                    <a16:rowId xmlns:a16="http://schemas.microsoft.com/office/drawing/2014/main" val="3302877670"/>
                  </a:ext>
                </a:extLst>
              </a:tr>
              <a:tr h="541020">
                <a:tc>
                  <a:txBody>
                    <a:bodyPr/>
                    <a:lstStyle/>
                    <a:p>
                      <a:pPr marR="4381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25" dirty="0">
                          <a:solidFill>
                            <a:srgbClr val="FFFFFF"/>
                          </a:solidFill>
                        </a:rPr>
                        <a:t>Chat</a:t>
                      </a:r>
                      <a:r>
                        <a:rPr sz="1800" spc="20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sz="1800" spc="-25" dirty="0">
                          <a:solidFill>
                            <a:srgbClr val="FFFFFF"/>
                          </a:solidFill>
                        </a:rPr>
                        <a:t>GPT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R="1651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</a:rPr>
                        <a:t>200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</a:rPr>
                        <a:t>000</a:t>
                      </a:r>
                      <a:r>
                        <a:rPr sz="1800" spc="-55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sz="1800" spc="-25" dirty="0">
                          <a:solidFill>
                            <a:srgbClr val="FFFFFF"/>
                          </a:solidFill>
                        </a:rPr>
                        <a:t>000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</a:rPr>
                        <a:t>-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R="4635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95" dirty="0">
                          <a:solidFill>
                            <a:srgbClr val="FFFFFF"/>
                          </a:solidFill>
                        </a:rPr>
                        <a:t>+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L="5232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95" dirty="0">
                          <a:solidFill>
                            <a:srgbClr val="FFFFFF"/>
                          </a:solidFill>
                        </a:rPr>
                        <a:t>+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L="53213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95" dirty="0">
                          <a:solidFill>
                            <a:srgbClr val="FFFFFF"/>
                          </a:solidFill>
                        </a:rPr>
                        <a:t>+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R="73469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</a:rPr>
                        <a:t>-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4290" marB="0"/>
                </a:tc>
                <a:extLst>
                  <a:ext uri="{0D108BD9-81ED-4DB2-BD59-A6C34878D82A}">
                    <a16:rowId xmlns:a16="http://schemas.microsoft.com/office/drawing/2014/main" val="1882940824"/>
                  </a:ext>
                </a:extLst>
              </a:tr>
              <a:tr h="501015">
                <a:tc>
                  <a:txBody>
                    <a:bodyPr/>
                    <a:lstStyle/>
                    <a:p>
                      <a:pPr marR="43180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25" dirty="0">
                          <a:solidFill>
                            <a:srgbClr val="FFFFFF"/>
                          </a:solidFill>
                        </a:rPr>
                        <a:t>Canva</a:t>
                      </a:r>
                      <a:r>
                        <a:rPr sz="1800" spc="-30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sz="1800" spc="-95" dirty="0">
                          <a:solidFill>
                            <a:srgbClr val="FFFFFF"/>
                          </a:solidFill>
                        </a:rPr>
                        <a:t>AI</a:t>
                      </a:r>
                      <a:r>
                        <a:rPr sz="1800" spc="10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</a:rPr>
                        <a:t>Suite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R="1524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</a:rPr>
                        <a:t>185</a:t>
                      </a:r>
                      <a:r>
                        <a:rPr sz="1800" spc="-55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</a:rPr>
                        <a:t>000</a:t>
                      </a:r>
                      <a:r>
                        <a:rPr sz="1800" spc="-55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sz="1800" spc="-25" dirty="0">
                          <a:solidFill>
                            <a:srgbClr val="FFFFFF"/>
                          </a:solidFill>
                        </a:rPr>
                        <a:t>000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</a:rPr>
                        <a:t>-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R="4635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</a:rPr>
                        <a:t>-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L="5232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95" dirty="0">
                          <a:solidFill>
                            <a:srgbClr val="FFFFFF"/>
                          </a:solidFill>
                        </a:rPr>
                        <a:t>+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L="53213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95" dirty="0">
                          <a:solidFill>
                            <a:srgbClr val="FFFFFF"/>
                          </a:solidFill>
                        </a:rPr>
                        <a:t>+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R="695960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95" dirty="0">
                          <a:solidFill>
                            <a:srgbClr val="FFFFFF"/>
                          </a:solidFill>
                        </a:rPr>
                        <a:t>+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4290" marB="0"/>
                </a:tc>
                <a:extLst>
                  <a:ext uri="{0D108BD9-81ED-4DB2-BD59-A6C34878D82A}">
                    <a16:rowId xmlns:a16="http://schemas.microsoft.com/office/drawing/2014/main" val="3732688825"/>
                  </a:ext>
                </a:extLst>
              </a:tr>
              <a:tr h="521334">
                <a:tc>
                  <a:txBody>
                    <a:bodyPr/>
                    <a:lstStyle/>
                    <a:p>
                      <a:pPr marR="4381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45" dirty="0">
                          <a:solidFill>
                            <a:srgbClr val="FFFFFF"/>
                          </a:solidFill>
                        </a:rPr>
                        <a:t>Google</a:t>
                      </a:r>
                      <a:r>
                        <a:rPr sz="1800" spc="-75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</a:rPr>
                        <a:t>Gemini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R="1651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</a:rPr>
                        <a:t>275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</a:rPr>
                        <a:t>000</a:t>
                      </a:r>
                      <a:r>
                        <a:rPr sz="1800" spc="-55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sz="1800" spc="-25" dirty="0">
                          <a:solidFill>
                            <a:srgbClr val="FFFFFF"/>
                          </a:solidFill>
                        </a:rPr>
                        <a:t>000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</a:rPr>
                        <a:t>-</a:t>
                      </a:r>
                      <a:endParaRPr sz="1800" dirty="0">
                        <a:latin typeface="Arial MT"/>
                        <a:cs typeface="Arial MT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R="4635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95" dirty="0">
                          <a:solidFill>
                            <a:srgbClr val="FFFFFF"/>
                          </a:solidFill>
                        </a:rPr>
                        <a:t>+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L="5232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95" dirty="0">
                          <a:solidFill>
                            <a:srgbClr val="FFFFFF"/>
                          </a:solidFill>
                        </a:rPr>
                        <a:t>+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L="53213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95" dirty="0">
                          <a:solidFill>
                            <a:srgbClr val="FFFFFF"/>
                          </a:solidFill>
                        </a:rPr>
                        <a:t>+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R="73469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</a:rPr>
                        <a:t>-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4290" marB="0"/>
                </a:tc>
                <a:extLst>
                  <a:ext uri="{0D108BD9-81ED-4DB2-BD59-A6C34878D82A}">
                    <a16:rowId xmlns:a16="http://schemas.microsoft.com/office/drawing/2014/main" val="4018895273"/>
                  </a:ext>
                </a:extLst>
              </a:tr>
              <a:tr h="521334">
                <a:tc>
                  <a:txBody>
                    <a:bodyPr/>
                    <a:lstStyle/>
                    <a:p>
                      <a:pPr marR="4381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5" dirty="0">
                          <a:solidFill>
                            <a:srgbClr val="FFFFFF"/>
                          </a:solidFill>
                        </a:rPr>
                        <a:t>YandexGPT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R="1587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</a:rPr>
                        <a:t>80</a:t>
                      </a:r>
                      <a:r>
                        <a:rPr sz="1800" spc="-45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</a:rPr>
                        <a:t>000</a:t>
                      </a:r>
                      <a:r>
                        <a:rPr sz="1800" spc="-40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sz="1800" spc="-25" dirty="0">
                          <a:solidFill>
                            <a:srgbClr val="FFFFFF"/>
                          </a:solidFill>
                        </a:rPr>
                        <a:t>000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95" dirty="0">
                          <a:solidFill>
                            <a:srgbClr val="FFFFFF"/>
                          </a:solidFill>
                        </a:rPr>
                        <a:t>+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R="4635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95" dirty="0">
                          <a:solidFill>
                            <a:srgbClr val="FFFFFF"/>
                          </a:solidFill>
                        </a:rPr>
                        <a:t>+</a:t>
                      </a:r>
                      <a:endParaRPr sz="1800" dirty="0">
                        <a:latin typeface="Arial MT"/>
                        <a:cs typeface="Arial MT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L="5232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95" dirty="0">
                          <a:solidFill>
                            <a:srgbClr val="FFFFFF"/>
                          </a:solidFill>
                        </a:rPr>
                        <a:t>+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L="53213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95" dirty="0">
                          <a:solidFill>
                            <a:srgbClr val="FFFFFF"/>
                          </a:solidFill>
                        </a:rPr>
                        <a:t>+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R="73469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0" dirty="0">
                          <a:solidFill>
                            <a:srgbClr val="FFFFFF"/>
                          </a:solidFill>
                        </a:rPr>
                        <a:t>-</a:t>
                      </a:r>
                      <a:endParaRPr sz="1800" dirty="0">
                        <a:latin typeface="Arial MT"/>
                        <a:cs typeface="Arial MT"/>
                      </a:endParaRPr>
                    </a:p>
                  </a:txBody>
                  <a:tcPr marL="0" marR="0" marT="34290" marB="0"/>
                </a:tc>
                <a:extLst>
                  <a:ext uri="{0D108BD9-81ED-4DB2-BD59-A6C34878D82A}">
                    <a16:rowId xmlns:a16="http://schemas.microsoft.com/office/drawing/2014/main" val="4805899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7235183"/>
      </p:ext>
    </p:extLst>
  </p:cSld>
  <p:clrMapOvr>
    <a:masterClrMapping/>
  </p:clrMapOvr>
  <p:transition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7DE133-2095-EFEA-6322-D1B8E0696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5063CB-DA1D-4A1F-505E-6513C9BB8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75"/>
              </a:spcBef>
              <a:buNone/>
            </a:pPr>
            <a:r>
              <a:rPr lang="ru-RU" sz="2400" dirty="0">
                <a:solidFill>
                  <a:srgbClr val="FFFFFF"/>
                </a:solidFill>
                <a:latin typeface="Calibri"/>
                <a:cs typeface="Calibri"/>
              </a:rPr>
              <a:t>Разработать приложение для создания конспектов, сокращения и перефразирования текста, которое будет работать с текстом, с аудио и видео, а также будет доступно на территории России.</a:t>
            </a:r>
          </a:p>
          <a:p>
            <a:pPr marL="0" indent="0">
              <a:lnSpc>
                <a:spcPct val="100000"/>
              </a:lnSpc>
              <a:spcBef>
                <a:spcPts val="675"/>
              </a:spcBef>
              <a:buNone/>
            </a:pPr>
            <a:r>
              <a:rPr lang="ru-RU" sz="2400" dirty="0">
                <a:solidFill>
                  <a:srgbClr val="FFFFFF"/>
                </a:solidFill>
                <a:latin typeface="Calibri"/>
                <a:cs typeface="Calibri"/>
              </a:rPr>
              <a:t>Проект стал для нас обучающим. В начале работы мы мало что знали о данной сфере, но по мере работы над проектом мы изучили разные технологии.</a:t>
            </a:r>
          </a:p>
        </p:txBody>
      </p:sp>
    </p:spTree>
    <p:extLst>
      <p:ext uri="{BB962C8B-B14F-4D97-AF65-F5344CB8AC3E}">
        <p14:creationId xmlns:p14="http://schemas.microsoft.com/office/powerpoint/2010/main" val="4032118072"/>
      </p:ext>
    </p:extLst>
  </p:cSld>
  <p:clrMapOvr>
    <a:masterClrMapping/>
  </p:clrMapOvr>
  <p:transition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3281FB-B453-C859-99B8-28901EC41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pc="-10" dirty="0"/>
              <a:t>ЦЕЛЕВАЯ</a:t>
            </a:r>
            <a:br>
              <a:rPr lang="ru-RU" spc="-10" dirty="0"/>
            </a:br>
            <a:r>
              <a:rPr lang="ru-RU" spc="-70" dirty="0"/>
              <a:t>АУДИТОРИЯ</a:t>
            </a:r>
            <a:endParaRPr lang="ru-RU" dirty="0"/>
          </a:p>
        </p:txBody>
      </p:sp>
      <p:sp>
        <p:nvSpPr>
          <p:cNvPr id="14" name="Объект 13">
            <a:extLst>
              <a:ext uri="{FF2B5EF4-FFF2-40B4-BE49-F238E27FC236}">
                <a16:creationId xmlns:a16="http://schemas.microsoft.com/office/drawing/2014/main" id="{97F4D0B6-AA76-D99B-8559-EC3F95B13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grpSp>
        <p:nvGrpSpPr>
          <p:cNvPr id="4" name="object 24">
            <a:extLst>
              <a:ext uri="{FF2B5EF4-FFF2-40B4-BE49-F238E27FC236}">
                <a16:creationId xmlns:a16="http://schemas.microsoft.com/office/drawing/2014/main" id="{EACEDF75-1ADF-595B-6ECF-8007A6FBBB9D}"/>
              </a:ext>
            </a:extLst>
          </p:cNvPr>
          <p:cNvGrpSpPr/>
          <p:nvPr/>
        </p:nvGrpSpPr>
        <p:grpSpPr>
          <a:xfrm>
            <a:off x="0" y="-10033"/>
            <a:ext cx="6181725" cy="6877684"/>
            <a:chOff x="0" y="-10033"/>
            <a:chExt cx="6181725" cy="6877684"/>
          </a:xfrm>
        </p:grpSpPr>
        <p:pic>
          <p:nvPicPr>
            <p:cNvPr id="5" name="object 25">
              <a:extLst>
                <a:ext uri="{FF2B5EF4-FFF2-40B4-BE49-F238E27FC236}">
                  <a16:creationId xmlns:a16="http://schemas.microsoft.com/office/drawing/2014/main" id="{9CF30B41-F596-54F2-E31B-7813BA4B9162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384947"/>
              <a:ext cx="6087969" cy="3427349"/>
            </a:xfrm>
            <a:prstGeom prst="rect">
              <a:avLst/>
            </a:prstGeom>
          </p:spPr>
        </p:pic>
        <p:pic>
          <p:nvPicPr>
            <p:cNvPr id="6" name="object 26">
              <a:extLst>
                <a:ext uri="{FF2B5EF4-FFF2-40B4-BE49-F238E27FC236}">
                  <a16:creationId xmlns:a16="http://schemas.microsoft.com/office/drawing/2014/main" id="{864DC720-C90D-3C9B-4FDB-55D241EE918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539"/>
              <a:ext cx="6095990" cy="3430523"/>
            </a:xfrm>
            <a:prstGeom prst="rect">
              <a:avLst/>
            </a:prstGeom>
          </p:spPr>
        </p:pic>
        <p:pic>
          <p:nvPicPr>
            <p:cNvPr id="7" name="object 27">
              <a:extLst>
                <a:ext uri="{FF2B5EF4-FFF2-40B4-BE49-F238E27FC236}">
                  <a16:creationId xmlns:a16="http://schemas.microsoft.com/office/drawing/2014/main" id="{29399FB4-8497-B806-8798-BAC068465B1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7900" y="0"/>
              <a:ext cx="123444" cy="6858000"/>
            </a:xfrm>
            <a:prstGeom prst="rect">
              <a:avLst/>
            </a:prstGeom>
          </p:spPr>
        </p:pic>
        <p:sp>
          <p:nvSpPr>
            <p:cNvPr id="8" name="object 28">
              <a:extLst>
                <a:ext uri="{FF2B5EF4-FFF2-40B4-BE49-F238E27FC236}">
                  <a16:creationId xmlns:a16="http://schemas.microsoft.com/office/drawing/2014/main" id="{38F3E7EC-EFFB-53E5-ACBD-BB56CF30E1D2}"/>
                </a:ext>
              </a:extLst>
            </p:cNvPr>
            <p:cNvSpPr/>
            <p:nvPr/>
          </p:nvSpPr>
          <p:spPr>
            <a:xfrm>
              <a:off x="6093333" y="-508"/>
              <a:ext cx="3175" cy="6858634"/>
            </a:xfrm>
            <a:custGeom>
              <a:avLst/>
              <a:gdLst/>
              <a:ahLst/>
              <a:cxnLst/>
              <a:rect l="l" t="t" r="r" b="b"/>
              <a:pathLst>
                <a:path w="3175" h="6858634">
                  <a:moveTo>
                    <a:pt x="0" y="0"/>
                  </a:moveTo>
                  <a:lnTo>
                    <a:pt x="2666" y="6858508"/>
                  </a:lnTo>
                </a:path>
              </a:pathLst>
            </a:custGeom>
            <a:ln w="19050">
              <a:solidFill>
                <a:srgbClr val="82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29">
              <a:extLst>
                <a:ext uri="{FF2B5EF4-FFF2-40B4-BE49-F238E27FC236}">
                  <a16:creationId xmlns:a16="http://schemas.microsoft.com/office/drawing/2014/main" id="{D248C03B-7564-BC03-BDB3-41ADD2F7D7F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390845"/>
              <a:ext cx="6181344" cy="121974"/>
            </a:xfrm>
            <a:prstGeom prst="rect">
              <a:avLst/>
            </a:prstGeom>
          </p:spPr>
        </p:pic>
        <p:sp>
          <p:nvSpPr>
            <p:cNvPr id="10" name="object 30">
              <a:extLst>
                <a:ext uri="{FF2B5EF4-FFF2-40B4-BE49-F238E27FC236}">
                  <a16:creationId xmlns:a16="http://schemas.microsoft.com/office/drawing/2014/main" id="{DCEF89E9-3EFD-3BC2-A422-3F4FB4684F95}"/>
                </a:ext>
              </a:extLst>
            </p:cNvPr>
            <p:cNvSpPr/>
            <p:nvPr/>
          </p:nvSpPr>
          <p:spPr>
            <a:xfrm>
              <a:off x="0" y="3417951"/>
              <a:ext cx="6096000" cy="19050"/>
            </a:xfrm>
            <a:custGeom>
              <a:avLst/>
              <a:gdLst/>
              <a:ahLst/>
              <a:cxnLst/>
              <a:rect l="l" t="t" r="r" b="b"/>
              <a:pathLst>
                <a:path w="6096000" h="19050">
                  <a:moveTo>
                    <a:pt x="6096000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6096000" y="19050"/>
                  </a:lnTo>
                  <a:lnTo>
                    <a:pt x="6096000" y="0"/>
                  </a:lnTo>
                  <a:close/>
                </a:path>
              </a:pathLst>
            </a:custGeom>
            <a:solidFill>
              <a:srgbClr val="82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31">
            <a:extLst>
              <a:ext uri="{FF2B5EF4-FFF2-40B4-BE49-F238E27FC236}">
                <a16:creationId xmlns:a16="http://schemas.microsoft.com/office/drawing/2014/main" id="{327B482A-6829-9BA8-925C-64406825A932}"/>
              </a:ext>
            </a:extLst>
          </p:cNvPr>
          <p:cNvSpPr txBox="1"/>
          <p:nvPr/>
        </p:nvSpPr>
        <p:spPr>
          <a:xfrm>
            <a:off x="7024878" y="2208504"/>
            <a:ext cx="3947160" cy="306641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280"/>
              </a:spcBef>
              <a:buSzPct val="125000"/>
              <a:buFont typeface="Arial MT"/>
              <a:buAutoNum type="arabicParenR"/>
              <a:tabLst>
                <a:tab pos="469900" algn="l"/>
              </a:tabLst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Студенты</a:t>
            </a:r>
            <a:endParaRPr sz="2400" dirty="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850"/>
              </a:spcBef>
              <a:buSzPct val="125000"/>
              <a:buFont typeface="Arial MT"/>
              <a:buAutoNum type="arabicParenR"/>
              <a:tabLst>
                <a:tab pos="469900" algn="l"/>
              </a:tabLst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Школьники</a:t>
            </a:r>
            <a:endParaRPr sz="2400" dirty="0">
              <a:latin typeface="Calibri"/>
              <a:cs typeface="Calibri"/>
            </a:endParaRPr>
          </a:p>
          <a:p>
            <a:pPr marL="469900" marR="328930" indent="-457834">
              <a:lnSpc>
                <a:spcPct val="112700"/>
              </a:lnSpc>
              <a:spcBef>
                <a:spcPts val="409"/>
              </a:spcBef>
              <a:buSzPct val="125000"/>
              <a:buFont typeface="Arial MT"/>
              <a:buAutoNum type="arabicParenR"/>
              <a:tabLst>
                <a:tab pos="469900" algn="l"/>
              </a:tabLst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Родители</a:t>
            </a:r>
            <a:r>
              <a:rPr sz="24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школьников</a:t>
            </a:r>
            <a:r>
              <a:rPr sz="24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и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студентов</a:t>
            </a:r>
            <a:endParaRPr sz="2400" dirty="0">
              <a:latin typeface="Calibri"/>
              <a:cs typeface="Calibri"/>
            </a:endParaRPr>
          </a:p>
          <a:p>
            <a:pPr marL="469900" marR="5080" indent="-457834">
              <a:lnSpc>
                <a:spcPct val="112700"/>
              </a:lnSpc>
              <a:spcBef>
                <a:spcPts val="515"/>
              </a:spcBef>
              <a:buSzPct val="125000"/>
              <a:buFont typeface="Arial MT"/>
              <a:buAutoNum type="arabicParenR"/>
              <a:tabLst>
                <a:tab pos="469900" algn="l"/>
              </a:tabLst>
            </a:pP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Люди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sz="2400" spc="-1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устраивающиеся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на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работу</a:t>
            </a:r>
            <a:endParaRPr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1896230"/>
      </p:ext>
    </p:extLst>
  </p:cSld>
  <p:clrMapOvr>
    <a:masterClrMapping/>
  </p:clrMapOvr>
  <p:transition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5" y="0"/>
              <a:ext cx="1166018" cy="236702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549650"/>
              <a:ext cx="219075" cy="6604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481448"/>
              <a:ext cx="242887" cy="236226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3837" y="4867275"/>
              <a:ext cx="975518" cy="19907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72005" y="0"/>
              <a:ext cx="529546" cy="62712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31600" y="5551551"/>
              <a:ext cx="508000" cy="12969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31548" y="4825"/>
              <a:ext cx="384175" cy="17255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41048" y="4867275"/>
              <a:ext cx="384301" cy="19812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400" y="0"/>
              <a:ext cx="12166600" cy="684371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4300" y="4825"/>
              <a:ext cx="24130" cy="2181225"/>
            </a:xfrm>
            <a:custGeom>
              <a:avLst/>
              <a:gdLst/>
              <a:ahLst/>
              <a:cxnLst/>
              <a:rect l="l" t="t" r="r" b="b"/>
              <a:pathLst>
                <a:path w="24130" h="2181225">
                  <a:moveTo>
                    <a:pt x="23812" y="0"/>
                  </a:moveTo>
                  <a:lnTo>
                    <a:pt x="0" y="0"/>
                  </a:lnTo>
                  <a:lnTo>
                    <a:pt x="0" y="2181225"/>
                  </a:lnTo>
                  <a:lnTo>
                    <a:pt x="23812" y="2181225"/>
                  </a:lnTo>
                  <a:lnTo>
                    <a:pt x="2381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337" y="2176526"/>
              <a:ext cx="190500" cy="1905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575" y="4021201"/>
              <a:ext cx="190500" cy="18884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00025" y="4825"/>
              <a:ext cx="370205" cy="1811655"/>
            </a:xfrm>
            <a:custGeom>
              <a:avLst/>
              <a:gdLst/>
              <a:ahLst/>
              <a:cxnLst/>
              <a:rect l="l" t="t" r="r" b="b"/>
              <a:pathLst>
                <a:path w="370205" h="1811655">
                  <a:moveTo>
                    <a:pt x="23812" y="0"/>
                  </a:moveTo>
                  <a:lnTo>
                    <a:pt x="0" y="0"/>
                  </a:lnTo>
                  <a:lnTo>
                    <a:pt x="0" y="993775"/>
                  </a:lnTo>
                  <a:lnTo>
                    <a:pt x="346075" y="1811274"/>
                  </a:lnTo>
                  <a:lnTo>
                    <a:pt x="369887" y="1801749"/>
                  </a:lnTo>
                  <a:lnTo>
                    <a:pt x="23812" y="988949"/>
                  </a:lnTo>
                  <a:lnTo>
                    <a:pt x="2381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3237" y="1801876"/>
              <a:ext cx="190500" cy="18884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85750" y="0"/>
              <a:ext cx="412750" cy="1435100"/>
            </a:xfrm>
            <a:custGeom>
              <a:avLst/>
              <a:gdLst/>
              <a:ahLst/>
              <a:cxnLst/>
              <a:rect l="l" t="t" r="r" b="b"/>
              <a:pathLst>
                <a:path w="412750" h="1435100">
                  <a:moveTo>
                    <a:pt x="369887" y="1425575"/>
                  </a:moveTo>
                  <a:lnTo>
                    <a:pt x="28575" y="608076"/>
                  </a:lnTo>
                  <a:lnTo>
                    <a:pt x="28575" y="4826"/>
                  </a:lnTo>
                  <a:lnTo>
                    <a:pt x="0" y="4826"/>
                  </a:lnTo>
                  <a:lnTo>
                    <a:pt x="0" y="612775"/>
                  </a:lnTo>
                  <a:lnTo>
                    <a:pt x="350837" y="1435100"/>
                  </a:lnTo>
                  <a:lnTo>
                    <a:pt x="369887" y="1425575"/>
                  </a:lnTo>
                  <a:close/>
                </a:path>
                <a:path w="412750" h="1435100">
                  <a:moveTo>
                    <a:pt x="412750" y="299974"/>
                  </a:moveTo>
                  <a:lnTo>
                    <a:pt x="284162" y="0"/>
                  </a:lnTo>
                  <a:lnTo>
                    <a:pt x="260350" y="9525"/>
                  </a:lnTo>
                  <a:lnTo>
                    <a:pt x="384175" y="304800"/>
                  </a:lnTo>
                  <a:lnTo>
                    <a:pt x="384175" y="912876"/>
                  </a:lnTo>
                  <a:lnTo>
                    <a:pt x="412750" y="912876"/>
                  </a:lnTo>
                  <a:lnTo>
                    <a:pt x="412750" y="299974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8962" y="1420875"/>
              <a:ext cx="190500" cy="1905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8962" y="903350"/>
              <a:ext cx="190500" cy="19050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l" t="t" r="r" b="b"/>
              <a:pathLst>
                <a:path w="422275" h="527050">
                  <a:moveTo>
                    <a:pt x="23812" y="0"/>
                  </a:moveTo>
                  <a:lnTo>
                    <a:pt x="0" y="9525"/>
                  </a:lnTo>
                  <a:lnTo>
                    <a:pt x="76200" y="195199"/>
                  </a:lnTo>
                  <a:lnTo>
                    <a:pt x="407987" y="527050"/>
                  </a:lnTo>
                  <a:lnTo>
                    <a:pt x="422275" y="508000"/>
                  </a:lnTo>
                  <a:lnTo>
                    <a:pt x="100012" y="180975"/>
                  </a:lnTo>
                  <a:lnTo>
                    <a:pt x="23812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27906" y="488950"/>
              <a:ext cx="147637" cy="14770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0" y="1382775"/>
              <a:ext cx="271780" cy="2647950"/>
            </a:xfrm>
            <a:custGeom>
              <a:avLst/>
              <a:gdLst/>
              <a:ahLst/>
              <a:cxnLst/>
              <a:rect l="l" t="t" r="r" b="b"/>
              <a:pathLst>
                <a:path w="271780" h="2647950">
                  <a:moveTo>
                    <a:pt x="133350" y="433324"/>
                  </a:moveTo>
                  <a:lnTo>
                    <a:pt x="119062" y="419100"/>
                  </a:lnTo>
                  <a:lnTo>
                    <a:pt x="9525" y="531749"/>
                  </a:lnTo>
                  <a:lnTo>
                    <a:pt x="19050" y="546100"/>
                  </a:lnTo>
                  <a:lnTo>
                    <a:pt x="133350" y="433324"/>
                  </a:lnTo>
                  <a:close/>
                </a:path>
                <a:path w="271780" h="2647950">
                  <a:moveTo>
                    <a:pt x="138112" y="2276348"/>
                  </a:moveTo>
                  <a:lnTo>
                    <a:pt x="9525" y="2166874"/>
                  </a:lnTo>
                  <a:lnTo>
                    <a:pt x="0" y="2176411"/>
                  </a:lnTo>
                  <a:lnTo>
                    <a:pt x="0" y="2193988"/>
                  </a:lnTo>
                  <a:lnTo>
                    <a:pt x="114300" y="2290699"/>
                  </a:lnTo>
                  <a:lnTo>
                    <a:pt x="114300" y="2647950"/>
                  </a:lnTo>
                  <a:lnTo>
                    <a:pt x="138112" y="2647950"/>
                  </a:lnTo>
                  <a:lnTo>
                    <a:pt x="138112" y="2276348"/>
                  </a:lnTo>
                  <a:close/>
                </a:path>
                <a:path w="271780" h="2647950">
                  <a:moveTo>
                    <a:pt x="271462" y="128524"/>
                  </a:moveTo>
                  <a:lnTo>
                    <a:pt x="142875" y="0"/>
                  </a:lnTo>
                  <a:lnTo>
                    <a:pt x="128587" y="14224"/>
                  </a:lnTo>
                  <a:lnTo>
                    <a:pt x="252412" y="133350"/>
                  </a:lnTo>
                  <a:lnTo>
                    <a:pt x="252412" y="476250"/>
                  </a:lnTo>
                  <a:lnTo>
                    <a:pt x="271462" y="476250"/>
                  </a:lnTo>
                  <a:lnTo>
                    <a:pt x="271462" y="128524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4787" y="1849501"/>
              <a:ext cx="114300" cy="10795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33350" y="4662487"/>
              <a:ext cx="460375" cy="2181225"/>
            </a:xfrm>
            <a:custGeom>
              <a:avLst/>
              <a:gdLst/>
              <a:ahLst/>
              <a:cxnLst/>
              <a:rect l="l" t="t" r="r" b="b"/>
              <a:pathLst>
                <a:path w="460375" h="2181225">
                  <a:moveTo>
                    <a:pt x="23812" y="0"/>
                  </a:moveTo>
                  <a:lnTo>
                    <a:pt x="0" y="0"/>
                  </a:lnTo>
                  <a:lnTo>
                    <a:pt x="0" y="2181225"/>
                  </a:lnTo>
                  <a:lnTo>
                    <a:pt x="23812" y="2181225"/>
                  </a:lnTo>
                  <a:lnTo>
                    <a:pt x="23812" y="0"/>
                  </a:lnTo>
                  <a:close/>
                </a:path>
                <a:path w="460375" h="2181225">
                  <a:moveTo>
                    <a:pt x="460375" y="388937"/>
                  </a:moveTo>
                  <a:lnTo>
                    <a:pt x="436562" y="379412"/>
                  </a:lnTo>
                  <a:lnTo>
                    <a:pt x="90487" y="1192212"/>
                  </a:lnTo>
                  <a:lnTo>
                    <a:pt x="90487" y="2181225"/>
                  </a:lnTo>
                  <a:lnTo>
                    <a:pt x="114300" y="2181225"/>
                  </a:lnTo>
                  <a:lnTo>
                    <a:pt x="114300" y="1201737"/>
                  </a:lnTo>
                  <a:lnTo>
                    <a:pt x="460375" y="388937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387" y="4481448"/>
              <a:ext cx="190500" cy="19050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0" y="5627687"/>
              <a:ext cx="71755" cy="1216025"/>
            </a:xfrm>
            <a:custGeom>
              <a:avLst/>
              <a:gdLst/>
              <a:ahLst/>
              <a:cxnLst/>
              <a:rect l="l" t="t" r="r" b="b"/>
              <a:pathLst>
                <a:path w="71755" h="1216025">
                  <a:moveTo>
                    <a:pt x="14287" y="0"/>
                  </a:moveTo>
                  <a:lnTo>
                    <a:pt x="0" y="2381"/>
                  </a:lnTo>
                  <a:lnTo>
                    <a:pt x="0" y="62706"/>
                  </a:lnTo>
                  <a:lnTo>
                    <a:pt x="42862" y="236537"/>
                  </a:lnTo>
                  <a:lnTo>
                    <a:pt x="42862" y="1216025"/>
                  </a:lnTo>
                  <a:lnTo>
                    <a:pt x="71437" y="1216025"/>
                  </a:lnTo>
                  <a:lnTo>
                    <a:pt x="71437" y="231775"/>
                  </a:lnTo>
                  <a:lnTo>
                    <a:pt x="14287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7050" y="4867275"/>
              <a:ext cx="190500" cy="18884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09562" y="5422900"/>
              <a:ext cx="412750" cy="1435100"/>
            </a:xfrm>
            <a:custGeom>
              <a:avLst/>
              <a:gdLst/>
              <a:ahLst/>
              <a:cxnLst/>
              <a:rect l="l" t="t" r="r" b="b"/>
              <a:pathLst>
                <a:path w="412750" h="1435100">
                  <a:moveTo>
                    <a:pt x="374650" y="9525"/>
                  </a:moveTo>
                  <a:lnTo>
                    <a:pt x="350837" y="0"/>
                  </a:lnTo>
                  <a:lnTo>
                    <a:pt x="4762" y="812800"/>
                  </a:lnTo>
                  <a:lnTo>
                    <a:pt x="0" y="817562"/>
                  </a:lnTo>
                  <a:lnTo>
                    <a:pt x="0" y="1425575"/>
                  </a:lnTo>
                  <a:lnTo>
                    <a:pt x="28575" y="1425575"/>
                  </a:lnTo>
                  <a:lnTo>
                    <a:pt x="28575" y="822325"/>
                  </a:lnTo>
                  <a:lnTo>
                    <a:pt x="374650" y="9525"/>
                  </a:lnTo>
                  <a:close/>
                </a:path>
                <a:path w="412750" h="1435100">
                  <a:moveTo>
                    <a:pt x="412750" y="522287"/>
                  </a:moveTo>
                  <a:lnTo>
                    <a:pt x="388937" y="522287"/>
                  </a:lnTo>
                  <a:lnTo>
                    <a:pt x="388937" y="1130300"/>
                  </a:lnTo>
                  <a:lnTo>
                    <a:pt x="260350" y="1425575"/>
                  </a:lnTo>
                  <a:lnTo>
                    <a:pt x="284162" y="1435100"/>
                  </a:lnTo>
                  <a:lnTo>
                    <a:pt x="412750" y="1135062"/>
                  </a:lnTo>
                  <a:lnTo>
                    <a:pt x="412750" y="522287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12775" y="5246751"/>
              <a:ext cx="190500" cy="1905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12775" y="5764212"/>
              <a:ext cx="190500" cy="19050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69925" y="6330950"/>
              <a:ext cx="417830" cy="517525"/>
            </a:xfrm>
            <a:custGeom>
              <a:avLst/>
              <a:gdLst/>
              <a:ahLst/>
              <a:cxnLst/>
              <a:rect l="l" t="t" r="r" b="b"/>
              <a:pathLst>
                <a:path w="417830" h="517525">
                  <a:moveTo>
                    <a:pt x="403225" y="0"/>
                  </a:moveTo>
                  <a:lnTo>
                    <a:pt x="76200" y="327025"/>
                  </a:lnTo>
                  <a:lnTo>
                    <a:pt x="71437" y="327025"/>
                  </a:lnTo>
                  <a:lnTo>
                    <a:pt x="0" y="507998"/>
                  </a:lnTo>
                  <a:lnTo>
                    <a:pt x="23812" y="517524"/>
                  </a:lnTo>
                  <a:lnTo>
                    <a:pt x="95250" y="341312"/>
                  </a:lnTo>
                  <a:lnTo>
                    <a:pt x="417512" y="19050"/>
                  </a:lnTo>
                  <a:lnTo>
                    <a:pt x="403225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49337" y="6221412"/>
              <a:ext cx="150018" cy="147637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2148585" y="2785110"/>
            <a:ext cx="1784985" cy="118364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 indent="857885">
              <a:lnSpc>
                <a:spcPts val="4320"/>
              </a:lnSpc>
              <a:spcBef>
                <a:spcPts val="640"/>
              </a:spcBef>
            </a:pPr>
            <a:r>
              <a:rPr sz="4000" spc="-80" dirty="0">
                <a:solidFill>
                  <a:srgbClr val="FFFFFF"/>
                </a:solidFill>
                <a:latin typeface="Calibri"/>
                <a:cs typeface="Calibri"/>
              </a:rPr>
              <a:t>ХОД </a:t>
            </a:r>
            <a:r>
              <a:rPr sz="4000" spc="-60" dirty="0">
                <a:solidFill>
                  <a:srgbClr val="FFFFFF"/>
                </a:solidFill>
                <a:latin typeface="Calibri"/>
                <a:cs typeface="Calibri"/>
              </a:rPr>
              <a:t>РАБОТЫ</a:t>
            </a:r>
            <a:endParaRPr sz="4000" dirty="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4641596" y="0"/>
            <a:ext cx="7398384" cy="6848475"/>
            <a:chOff x="4641596" y="0"/>
            <a:chExt cx="7398384" cy="6848475"/>
          </a:xfrm>
        </p:grpSpPr>
        <p:sp>
          <p:nvSpPr>
            <p:cNvPr id="36" name="object 36"/>
            <p:cNvSpPr/>
            <p:nvPr/>
          </p:nvSpPr>
          <p:spPr>
            <a:xfrm>
              <a:off x="4654296" y="1454658"/>
              <a:ext cx="0" cy="3649345"/>
            </a:xfrm>
            <a:custGeom>
              <a:avLst/>
              <a:gdLst/>
              <a:ahLst/>
              <a:cxnLst/>
              <a:rect l="l" t="t" r="r" b="b"/>
              <a:pathLst>
                <a:path h="3649345">
                  <a:moveTo>
                    <a:pt x="0" y="0"/>
                  </a:moveTo>
                  <a:lnTo>
                    <a:pt x="0" y="3649217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1483975" y="0"/>
              <a:ext cx="417830" cy="513080"/>
            </a:xfrm>
            <a:custGeom>
              <a:avLst/>
              <a:gdLst/>
              <a:ahLst/>
              <a:cxnLst/>
              <a:rect l="l" t="t" r="r" b="b"/>
              <a:pathLst>
                <a:path w="417829" h="513080">
                  <a:moveTo>
                    <a:pt x="393700" y="0"/>
                  </a:moveTo>
                  <a:lnTo>
                    <a:pt x="322199" y="171450"/>
                  </a:lnTo>
                  <a:lnTo>
                    <a:pt x="0" y="498475"/>
                  </a:lnTo>
                  <a:lnTo>
                    <a:pt x="19050" y="512825"/>
                  </a:lnTo>
                  <a:lnTo>
                    <a:pt x="346075" y="185674"/>
                  </a:lnTo>
                  <a:lnTo>
                    <a:pt x="417575" y="9525"/>
                  </a:lnTo>
                  <a:lnTo>
                    <a:pt x="393700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372004" y="474726"/>
              <a:ext cx="150070" cy="15240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631549" y="1539875"/>
              <a:ext cx="188975" cy="19050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1531600" y="5694362"/>
              <a:ext cx="298450" cy="1154430"/>
            </a:xfrm>
            <a:custGeom>
              <a:avLst/>
              <a:gdLst/>
              <a:ahLst/>
              <a:cxnLst/>
              <a:rect l="l" t="t" r="r" b="b"/>
              <a:pathLst>
                <a:path w="298450" h="1154429">
                  <a:moveTo>
                    <a:pt x="279400" y="0"/>
                  </a:moveTo>
                  <a:lnTo>
                    <a:pt x="0" y="646112"/>
                  </a:lnTo>
                  <a:lnTo>
                    <a:pt x="0" y="1154113"/>
                  </a:lnTo>
                  <a:lnTo>
                    <a:pt x="23749" y="1154113"/>
                  </a:lnTo>
                  <a:lnTo>
                    <a:pt x="23749" y="650875"/>
                  </a:lnTo>
                  <a:lnTo>
                    <a:pt x="298450" y="9525"/>
                  </a:lnTo>
                  <a:lnTo>
                    <a:pt x="279400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772900" y="5551551"/>
              <a:ext cx="157225" cy="155511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1710924" y="4825"/>
              <a:ext cx="304800" cy="1544955"/>
            </a:xfrm>
            <a:custGeom>
              <a:avLst/>
              <a:gdLst/>
              <a:ahLst/>
              <a:cxnLst/>
              <a:rect l="l" t="t" r="r" b="b"/>
              <a:pathLst>
                <a:path w="304800" h="1544955">
                  <a:moveTo>
                    <a:pt x="304800" y="0"/>
                  </a:moveTo>
                  <a:lnTo>
                    <a:pt x="276225" y="0"/>
                  </a:lnTo>
                  <a:lnTo>
                    <a:pt x="276225" y="974725"/>
                  </a:lnTo>
                  <a:lnTo>
                    <a:pt x="0" y="1254125"/>
                  </a:lnTo>
                  <a:lnTo>
                    <a:pt x="0" y="1544574"/>
                  </a:lnTo>
                  <a:lnTo>
                    <a:pt x="23875" y="1544574"/>
                  </a:lnTo>
                  <a:lnTo>
                    <a:pt x="23875" y="1263650"/>
                  </a:lnTo>
                  <a:lnTo>
                    <a:pt x="304800" y="98425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636375" y="4867275"/>
              <a:ext cx="188975" cy="188849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11441049" y="5046726"/>
              <a:ext cx="598805" cy="1802130"/>
            </a:xfrm>
            <a:custGeom>
              <a:avLst/>
              <a:gdLst/>
              <a:ahLst/>
              <a:cxnLst/>
              <a:rect l="l" t="t" r="r" b="b"/>
              <a:pathLst>
                <a:path w="598804" h="1802129">
                  <a:moveTo>
                    <a:pt x="307975" y="0"/>
                  </a:moveTo>
                  <a:lnTo>
                    <a:pt x="279400" y="0"/>
                  </a:lnTo>
                  <a:lnTo>
                    <a:pt x="279400" y="280924"/>
                  </a:lnTo>
                  <a:lnTo>
                    <a:pt x="0" y="561911"/>
                  </a:lnTo>
                  <a:lnTo>
                    <a:pt x="0" y="1801761"/>
                  </a:lnTo>
                  <a:lnTo>
                    <a:pt x="28575" y="1801761"/>
                  </a:lnTo>
                  <a:lnTo>
                    <a:pt x="28575" y="571436"/>
                  </a:lnTo>
                  <a:lnTo>
                    <a:pt x="307975" y="290449"/>
                  </a:lnTo>
                  <a:lnTo>
                    <a:pt x="307975" y="0"/>
                  </a:lnTo>
                  <a:close/>
                </a:path>
                <a:path w="598804" h="1802129">
                  <a:moveTo>
                    <a:pt x="598551" y="1464398"/>
                  </a:moveTo>
                  <a:lnTo>
                    <a:pt x="591019" y="1427734"/>
                  </a:lnTo>
                  <a:lnTo>
                    <a:pt x="579501" y="1410843"/>
                  </a:lnTo>
                  <a:lnTo>
                    <a:pt x="579501" y="1464398"/>
                  </a:lnTo>
                  <a:lnTo>
                    <a:pt x="573608" y="1494142"/>
                  </a:lnTo>
                  <a:lnTo>
                    <a:pt x="557441" y="1518132"/>
                  </a:lnTo>
                  <a:lnTo>
                    <a:pt x="533260" y="1534134"/>
                  </a:lnTo>
                  <a:lnTo>
                    <a:pt x="503301" y="1539963"/>
                  </a:lnTo>
                  <a:lnTo>
                    <a:pt x="475310" y="1534134"/>
                  </a:lnTo>
                  <a:lnTo>
                    <a:pt x="450913" y="1518132"/>
                  </a:lnTo>
                  <a:lnTo>
                    <a:pt x="433641" y="1494142"/>
                  </a:lnTo>
                  <a:lnTo>
                    <a:pt x="427101" y="1464398"/>
                  </a:lnTo>
                  <a:lnTo>
                    <a:pt x="433641" y="1434668"/>
                  </a:lnTo>
                  <a:lnTo>
                    <a:pt x="450913" y="1410690"/>
                  </a:lnTo>
                  <a:lnTo>
                    <a:pt x="475310" y="1394675"/>
                  </a:lnTo>
                  <a:lnTo>
                    <a:pt x="503301" y="1388833"/>
                  </a:lnTo>
                  <a:lnTo>
                    <a:pt x="533260" y="1394675"/>
                  </a:lnTo>
                  <a:lnTo>
                    <a:pt x="557441" y="1410690"/>
                  </a:lnTo>
                  <a:lnTo>
                    <a:pt x="573608" y="1434668"/>
                  </a:lnTo>
                  <a:lnTo>
                    <a:pt x="579501" y="1464398"/>
                  </a:lnTo>
                  <a:lnTo>
                    <a:pt x="579501" y="1410843"/>
                  </a:lnTo>
                  <a:lnTo>
                    <a:pt x="570547" y="1397698"/>
                  </a:lnTo>
                  <a:lnTo>
                    <a:pt x="557314" y="1388833"/>
                  </a:lnTo>
                  <a:lnTo>
                    <a:pt x="540258" y="1377403"/>
                  </a:lnTo>
                  <a:lnTo>
                    <a:pt x="503301" y="1369949"/>
                  </a:lnTo>
                  <a:lnTo>
                    <a:pt x="466280" y="1377403"/>
                  </a:lnTo>
                  <a:lnTo>
                    <a:pt x="436003" y="1397698"/>
                  </a:lnTo>
                  <a:lnTo>
                    <a:pt x="415556" y="1427734"/>
                  </a:lnTo>
                  <a:lnTo>
                    <a:pt x="408051" y="1464398"/>
                  </a:lnTo>
                  <a:lnTo>
                    <a:pt x="415556" y="1501089"/>
                  </a:lnTo>
                  <a:lnTo>
                    <a:pt x="436003" y="1531124"/>
                  </a:lnTo>
                  <a:lnTo>
                    <a:pt x="466280" y="1551419"/>
                  </a:lnTo>
                  <a:lnTo>
                    <a:pt x="498475" y="1557896"/>
                  </a:lnTo>
                  <a:lnTo>
                    <a:pt x="498475" y="1801761"/>
                  </a:lnTo>
                  <a:lnTo>
                    <a:pt x="522287" y="1801761"/>
                  </a:lnTo>
                  <a:lnTo>
                    <a:pt x="522287" y="1555038"/>
                  </a:lnTo>
                  <a:lnTo>
                    <a:pt x="540258" y="1551419"/>
                  </a:lnTo>
                  <a:lnTo>
                    <a:pt x="557326" y="1539963"/>
                  </a:lnTo>
                  <a:lnTo>
                    <a:pt x="570547" y="1531124"/>
                  </a:lnTo>
                  <a:lnTo>
                    <a:pt x="591019" y="1501089"/>
                  </a:lnTo>
                  <a:lnTo>
                    <a:pt x="598551" y="1464398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F80D0144-F6D5-8190-7FBA-B52E01AD95C7}"/>
              </a:ext>
            </a:extLst>
          </p:cNvPr>
          <p:cNvSpPr txBox="1"/>
          <p:nvPr/>
        </p:nvSpPr>
        <p:spPr>
          <a:xfrm>
            <a:off x="4947983" y="1844386"/>
            <a:ext cx="5314948" cy="2869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1. Создание макета интерфейса в </a:t>
            </a:r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Figma</a:t>
            </a:r>
            <a:br>
              <a:rPr lang="ru-RU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</a:br>
            <a:r>
              <a:rPr lang="ru-RU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2. Разработка </a:t>
            </a:r>
            <a:r>
              <a:rPr lang="ru-RU" sz="24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frontend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3. Подключение нейросети (серверная часть, </a:t>
            </a:r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backend</a:t>
            </a:r>
            <a:r>
              <a:rPr lang="ru-RU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)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ru-RU" sz="2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4. Тестирование сайта</a:t>
            </a:r>
            <a:endParaRPr lang="ru-R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</p:txBody>
      </p:sp>
      <p:sp>
        <p:nvSpPr>
          <p:cNvPr id="49" name="Заголовок 48">
            <a:extLst>
              <a:ext uri="{FF2B5EF4-FFF2-40B4-BE49-F238E27FC236}">
                <a16:creationId xmlns:a16="http://schemas.microsoft.com/office/drawing/2014/main" id="{13E92AA8-D7B5-600E-27F0-54E737961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ransition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C7244B-C024-76F0-96CF-350C05A6B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</a:t>
            </a:r>
            <a:r>
              <a:rPr lang="ru-RU" spc="-25" dirty="0"/>
              <a:t> </a:t>
            </a:r>
            <a:r>
              <a:rPr lang="ru-RU" dirty="0"/>
              <a:t>МАКЕТА</a:t>
            </a:r>
            <a:r>
              <a:rPr lang="ru-RU" spc="-10" dirty="0"/>
              <a:t> ИНТЕРФЕЙСА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481338-00A7-78D4-D2BD-11D83590F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BD8CDC2E-8556-E33E-2D12-05429BFE1E1B}"/>
              </a:ext>
            </a:extLst>
          </p:cNvPr>
          <p:cNvGrpSpPr/>
          <p:nvPr/>
        </p:nvGrpSpPr>
        <p:grpSpPr>
          <a:xfrm>
            <a:off x="451230" y="1782648"/>
            <a:ext cx="11390630" cy="4866005"/>
            <a:chOff x="451230" y="1782648"/>
            <a:chExt cx="11390630" cy="4866005"/>
          </a:xfrm>
        </p:grpSpPr>
        <p:pic>
          <p:nvPicPr>
            <p:cNvPr id="5" name="object 4">
              <a:extLst>
                <a:ext uri="{FF2B5EF4-FFF2-40B4-BE49-F238E27FC236}">
                  <a16:creationId xmlns:a16="http://schemas.microsoft.com/office/drawing/2014/main" id="{B97D9E7A-0BAE-65CF-3108-164E925DCC5E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1230" y="1782648"/>
              <a:ext cx="8950960" cy="4866005"/>
            </a:xfrm>
            <a:prstGeom prst="rect">
              <a:avLst/>
            </a:prstGeom>
          </p:spPr>
        </p:pic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03323814-2625-D167-9084-28792719FA1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69095" y="2734055"/>
              <a:ext cx="2572512" cy="25725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3867866"/>
      </p:ext>
    </p:extLst>
  </p:cSld>
  <p:clrMapOvr>
    <a:masterClrMapping/>
  </p:clrMapOvr>
  <p:transition>
    <p:cover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Контур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169</TotalTime>
  <Words>394</Words>
  <Application>Microsoft Office PowerPoint</Application>
  <PresentationFormat>Широкоэкранный</PresentationFormat>
  <Paragraphs>85</Paragraphs>
  <Slides>26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2" baseType="lpstr">
      <vt:lpstr>Arial</vt:lpstr>
      <vt:lpstr>Arial MT</vt:lpstr>
      <vt:lpstr>Calibri</vt:lpstr>
      <vt:lpstr>Spot Mono</vt:lpstr>
      <vt:lpstr>Tw Cen MT</vt:lpstr>
      <vt:lpstr>Контур</vt:lpstr>
      <vt:lpstr>ИИ-АССИСТЕНТ</vt:lpstr>
      <vt:lpstr>ПРОБЛЕМА</vt:lpstr>
      <vt:lpstr>АКТУАЛЬНОСТЬ</vt:lpstr>
      <vt:lpstr>АНАЛИЗ ОБЛАСТИ</vt:lpstr>
      <vt:lpstr>АНАЛИЗ ОБЛАСТИ И АНАЛОГИ</vt:lpstr>
      <vt:lpstr>Цель</vt:lpstr>
      <vt:lpstr>ЦЕЛЕВАЯ АУДИТОРИЯ</vt:lpstr>
      <vt:lpstr>Презентация PowerPoint</vt:lpstr>
      <vt:lpstr>СОЗДАНИЕ МАКЕТА ИНТЕРФЕЙСА</vt:lpstr>
      <vt:lpstr>Презентация PowerPoint</vt:lpstr>
      <vt:lpstr>Разработка frontend Создание HTML “скелета”</vt:lpstr>
      <vt:lpstr>стили (CSS) для страницы</vt:lpstr>
      <vt:lpstr>Презентация PowerPoint</vt:lpstr>
      <vt:lpstr>Навигационное меню</vt:lpstr>
      <vt:lpstr>Презентация PowerPoint</vt:lpstr>
      <vt:lpstr>Адаптивная вёрстка</vt:lpstr>
      <vt:lpstr>Уведомления</vt:lpstr>
      <vt:lpstr>Подключение нейросети (серверная часть, backend)</vt:lpstr>
      <vt:lpstr>Презентация PowerPoint</vt:lpstr>
      <vt:lpstr>Тестирование сайта адаптивность и кроссбраузерность</vt:lpstr>
      <vt:lpstr>Тестирование сайта адаптивность и кроссбраузерность</vt:lpstr>
      <vt:lpstr>Тестирование сайта адаптивность и кроссбраузерность</vt:lpstr>
      <vt:lpstr>ТРУДНОСТИ</vt:lpstr>
      <vt:lpstr>Сокращение текста</vt:lpstr>
      <vt:lpstr>СПАСИБО ЗА ВНИМАНИЕ</vt:lpstr>
      <vt:lpstr>https://olipa49.github.io/ https://olipa49.github.io/Pages/ https://cb54320.tw1.ru/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Svetlana Legan</dc:creator>
  <cp:lastModifiedBy>Svetlana Legan</cp:lastModifiedBy>
  <cp:revision>8</cp:revision>
  <dcterms:created xsi:type="dcterms:W3CDTF">2025-02-25T19:41:56Z</dcterms:created>
  <dcterms:modified xsi:type="dcterms:W3CDTF">2025-02-25T22:34:49Z</dcterms:modified>
</cp:coreProperties>
</file>